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27" r:id="rId2"/>
  </p:sldMasterIdLst>
  <p:notesMasterIdLst>
    <p:notesMasterId r:id="rId12"/>
  </p:notesMasterIdLst>
  <p:handoutMasterIdLst>
    <p:handoutMasterId r:id="rId13"/>
  </p:handoutMasterIdLst>
  <p:sldIdLst>
    <p:sldId id="256" r:id="rId3"/>
    <p:sldId id="311" r:id="rId4"/>
    <p:sldId id="308" r:id="rId5"/>
    <p:sldId id="299" r:id="rId6"/>
    <p:sldId id="300" r:id="rId7"/>
    <p:sldId id="302" r:id="rId8"/>
    <p:sldId id="304" r:id="rId9"/>
    <p:sldId id="305" r:id="rId10"/>
    <p:sldId id="310" r:id="rId11"/>
  </p:sldIdLst>
  <p:sldSz cx="9144000" cy="5143500" type="screen16x9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BA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58" autoAdjust="0"/>
  </p:normalViewPr>
  <p:slideViewPr>
    <p:cSldViewPr snapToObjects="1">
      <p:cViewPr>
        <p:scale>
          <a:sx n="100" d="100"/>
          <a:sy n="100" d="100"/>
        </p:scale>
        <p:origin x="-1896" y="-798"/>
      </p:cViewPr>
      <p:guideLst>
        <p:guide orient="horz" pos="2484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C5A13-6775-420C-BF97-FFB89DE8EC6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D787ADCC-0AE3-4684-8BAC-7FD4A20E1A97}">
      <dgm:prSet phldrT="[Texto]" custT="1"/>
      <dgm:spPr/>
      <dgm:t>
        <a:bodyPr/>
        <a:lstStyle/>
        <a:p>
          <a:r>
            <a:rPr lang="es-ES" sz="1800" smtClean="0">
              <a:latin typeface="+mj-lt"/>
            </a:rPr>
            <a:t>Preparacion para la reutilización</a:t>
          </a:r>
          <a:endParaRPr lang="es-ES" sz="1800"/>
        </a:p>
      </dgm:t>
    </dgm:pt>
    <dgm:pt modelId="{E779C12C-2781-4856-A251-C0B9DFD2B2D0}" type="parTrans" cxnId="{02ABCEC5-64F8-4C9D-982D-A2761D5C495C}">
      <dgm:prSet/>
      <dgm:spPr/>
      <dgm:t>
        <a:bodyPr/>
        <a:lstStyle/>
        <a:p>
          <a:endParaRPr lang="es-ES"/>
        </a:p>
      </dgm:t>
    </dgm:pt>
    <dgm:pt modelId="{F15420EE-673C-4AEE-9086-D33BDF575A01}" type="sibTrans" cxnId="{02ABCEC5-64F8-4C9D-982D-A2761D5C495C}">
      <dgm:prSet/>
      <dgm:spPr/>
      <dgm:t>
        <a:bodyPr/>
        <a:lstStyle/>
        <a:p>
          <a:endParaRPr lang="es-ES"/>
        </a:p>
      </dgm:t>
    </dgm:pt>
    <dgm:pt modelId="{79C20898-5175-4127-BF99-96225385DD8B}">
      <dgm:prSet phldrT="[Texto]" custT="1"/>
      <dgm:spPr/>
      <dgm:t>
        <a:bodyPr/>
        <a:lstStyle/>
        <a:p>
          <a:r>
            <a:rPr lang="es-ES" sz="1800" smtClean="0"/>
            <a:t>Reciclado</a:t>
          </a:r>
          <a:endParaRPr lang="es-ES" sz="1800"/>
        </a:p>
      </dgm:t>
    </dgm:pt>
    <dgm:pt modelId="{9C35FD01-73D3-473C-9434-BAE2D7664B83}" type="parTrans" cxnId="{29C9C92E-CED6-47EE-B322-2D487EB99FD2}">
      <dgm:prSet/>
      <dgm:spPr/>
      <dgm:t>
        <a:bodyPr/>
        <a:lstStyle/>
        <a:p>
          <a:endParaRPr lang="es-ES"/>
        </a:p>
      </dgm:t>
    </dgm:pt>
    <dgm:pt modelId="{7FFD8C0D-9ABF-42E4-83D2-1CD992E8A22A}" type="sibTrans" cxnId="{29C9C92E-CED6-47EE-B322-2D487EB99FD2}">
      <dgm:prSet/>
      <dgm:spPr/>
      <dgm:t>
        <a:bodyPr/>
        <a:lstStyle/>
        <a:p>
          <a:endParaRPr lang="es-ES"/>
        </a:p>
      </dgm:t>
    </dgm:pt>
    <dgm:pt modelId="{BB9085BC-2650-4FC0-8B27-BAD253597170}">
      <dgm:prSet phldrT="[Texto]" custT="1"/>
      <dgm:spPr/>
      <dgm:t>
        <a:bodyPr/>
        <a:lstStyle/>
        <a:p>
          <a:r>
            <a:rPr lang="es-ES" sz="1800" smtClean="0"/>
            <a:t>Otras formas  valorización  </a:t>
          </a:r>
          <a:endParaRPr lang="es-ES" sz="1800"/>
        </a:p>
      </dgm:t>
    </dgm:pt>
    <dgm:pt modelId="{04F93293-3F7B-4620-8D09-A37820412A3C}" type="parTrans" cxnId="{D9BB1999-1E2D-49C9-AF72-924799BE41C2}">
      <dgm:prSet/>
      <dgm:spPr/>
      <dgm:t>
        <a:bodyPr/>
        <a:lstStyle/>
        <a:p>
          <a:endParaRPr lang="es-ES"/>
        </a:p>
      </dgm:t>
    </dgm:pt>
    <dgm:pt modelId="{2DF082FD-84CA-4B28-8062-14D98E294CBF}" type="sibTrans" cxnId="{D9BB1999-1E2D-49C9-AF72-924799BE41C2}">
      <dgm:prSet/>
      <dgm:spPr/>
      <dgm:t>
        <a:bodyPr/>
        <a:lstStyle/>
        <a:p>
          <a:endParaRPr lang="es-ES"/>
        </a:p>
      </dgm:t>
    </dgm:pt>
    <dgm:pt modelId="{3097D4D5-6C2F-40DA-AB19-CA9AED7EF84C}" type="pres">
      <dgm:prSet presAssocID="{0A7C5A13-6775-420C-BF97-FFB89DE8EC6F}" presName="Name0" presStyleCnt="0">
        <dgm:presLayoutVars>
          <dgm:dir/>
          <dgm:animLvl val="lvl"/>
          <dgm:resizeHandles val="exact"/>
        </dgm:presLayoutVars>
      </dgm:prSet>
      <dgm:spPr/>
    </dgm:pt>
    <dgm:pt modelId="{65D47A59-0F3A-49D4-B77F-8D693A6638B4}" type="pres">
      <dgm:prSet presAssocID="{D787ADCC-0AE3-4684-8BAC-7FD4A20E1A97}" presName="Name8" presStyleCnt="0"/>
      <dgm:spPr/>
    </dgm:pt>
    <dgm:pt modelId="{0465272A-F8EA-4A69-A9AA-460CD196724A}" type="pres">
      <dgm:prSet presAssocID="{D787ADCC-0AE3-4684-8BAC-7FD4A20E1A97}" presName="level" presStyleLbl="node1" presStyleIdx="0" presStyleCnt="3" custLinFactNeighborX="32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B09C1-B366-4279-BEC5-3220211AFBE6}" type="pres">
      <dgm:prSet presAssocID="{D787ADCC-0AE3-4684-8BAC-7FD4A20E1A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757B03-2ED1-4375-B4CF-9625C6F04493}" type="pres">
      <dgm:prSet presAssocID="{79C20898-5175-4127-BF99-96225385DD8B}" presName="Name8" presStyleCnt="0"/>
      <dgm:spPr/>
    </dgm:pt>
    <dgm:pt modelId="{2BD7AD59-C9E8-4232-863D-B894E14DC00F}" type="pres">
      <dgm:prSet presAssocID="{79C20898-5175-4127-BF99-96225385DD8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F7707-F811-4923-8792-57D7B5C230C2}" type="pres">
      <dgm:prSet presAssocID="{79C20898-5175-4127-BF99-96225385DD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DD8BA-0DEE-4CE0-A563-94DDB27EED46}" type="pres">
      <dgm:prSet presAssocID="{BB9085BC-2650-4FC0-8B27-BAD253597170}" presName="Name8" presStyleCnt="0"/>
      <dgm:spPr/>
    </dgm:pt>
    <dgm:pt modelId="{C0DABF63-CAD8-49DD-A649-2FE4D3A138C0}" type="pres">
      <dgm:prSet presAssocID="{BB9085BC-2650-4FC0-8B27-BAD25359717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D6D48-A07E-4E93-9E75-FF002EA0D829}" type="pres">
      <dgm:prSet presAssocID="{BB9085BC-2650-4FC0-8B27-BAD2535971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C9C92E-CED6-47EE-B322-2D487EB99FD2}" srcId="{0A7C5A13-6775-420C-BF97-FFB89DE8EC6F}" destId="{79C20898-5175-4127-BF99-96225385DD8B}" srcOrd="1" destOrd="0" parTransId="{9C35FD01-73D3-473C-9434-BAE2D7664B83}" sibTransId="{7FFD8C0D-9ABF-42E4-83D2-1CD992E8A22A}"/>
    <dgm:cxn modelId="{41F74085-D6FF-4F76-BC73-A68EC94B7834}" type="presOf" srcId="{79C20898-5175-4127-BF99-96225385DD8B}" destId="{2BD7AD59-C9E8-4232-863D-B894E14DC00F}" srcOrd="0" destOrd="0" presId="urn:microsoft.com/office/officeart/2005/8/layout/pyramid3"/>
    <dgm:cxn modelId="{974CD118-AFE4-4150-ABE4-CDEA3A11A229}" type="presOf" srcId="{0A7C5A13-6775-420C-BF97-FFB89DE8EC6F}" destId="{3097D4D5-6C2F-40DA-AB19-CA9AED7EF84C}" srcOrd="0" destOrd="0" presId="urn:microsoft.com/office/officeart/2005/8/layout/pyramid3"/>
    <dgm:cxn modelId="{1A8594B2-8BAD-42AB-9867-C7A276D94B9B}" type="presOf" srcId="{D787ADCC-0AE3-4684-8BAC-7FD4A20E1A97}" destId="{152B09C1-B366-4279-BEC5-3220211AFBE6}" srcOrd="1" destOrd="0" presId="urn:microsoft.com/office/officeart/2005/8/layout/pyramid3"/>
    <dgm:cxn modelId="{CD532765-A20D-479C-82FC-A4B865AAF451}" type="presOf" srcId="{BB9085BC-2650-4FC0-8B27-BAD253597170}" destId="{676D6D48-A07E-4E93-9E75-FF002EA0D829}" srcOrd="1" destOrd="0" presId="urn:microsoft.com/office/officeart/2005/8/layout/pyramid3"/>
    <dgm:cxn modelId="{02ABCEC5-64F8-4C9D-982D-A2761D5C495C}" srcId="{0A7C5A13-6775-420C-BF97-FFB89DE8EC6F}" destId="{D787ADCC-0AE3-4684-8BAC-7FD4A20E1A97}" srcOrd="0" destOrd="0" parTransId="{E779C12C-2781-4856-A251-C0B9DFD2B2D0}" sibTransId="{F15420EE-673C-4AEE-9086-D33BDF575A01}"/>
    <dgm:cxn modelId="{F2849AB6-19BB-4452-B70B-1A1CA45650B2}" type="presOf" srcId="{BB9085BC-2650-4FC0-8B27-BAD253597170}" destId="{C0DABF63-CAD8-49DD-A649-2FE4D3A138C0}" srcOrd="0" destOrd="0" presId="urn:microsoft.com/office/officeart/2005/8/layout/pyramid3"/>
    <dgm:cxn modelId="{D9BB1999-1E2D-49C9-AF72-924799BE41C2}" srcId="{0A7C5A13-6775-420C-BF97-FFB89DE8EC6F}" destId="{BB9085BC-2650-4FC0-8B27-BAD253597170}" srcOrd="2" destOrd="0" parTransId="{04F93293-3F7B-4620-8D09-A37820412A3C}" sibTransId="{2DF082FD-84CA-4B28-8062-14D98E294CBF}"/>
    <dgm:cxn modelId="{96CA9A98-782C-4A99-B014-747441B1B983}" type="presOf" srcId="{79C20898-5175-4127-BF99-96225385DD8B}" destId="{B1EF7707-F811-4923-8792-57D7B5C230C2}" srcOrd="1" destOrd="0" presId="urn:microsoft.com/office/officeart/2005/8/layout/pyramid3"/>
    <dgm:cxn modelId="{4EC492F4-A125-4921-A6C3-FED4F6671A62}" type="presOf" srcId="{D787ADCC-0AE3-4684-8BAC-7FD4A20E1A97}" destId="{0465272A-F8EA-4A69-A9AA-460CD196724A}" srcOrd="0" destOrd="0" presId="urn:microsoft.com/office/officeart/2005/8/layout/pyramid3"/>
    <dgm:cxn modelId="{EA80C72B-D682-4521-B2DE-45669093C13D}" type="presParOf" srcId="{3097D4D5-6C2F-40DA-AB19-CA9AED7EF84C}" destId="{65D47A59-0F3A-49D4-B77F-8D693A6638B4}" srcOrd="0" destOrd="0" presId="urn:microsoft.com/office/officeart/2005/8/layout/pyramid3"/>
    <dgm:cxn modelId="{9316EB44-29A7-43C6-B6F1-DDBEAE4BD7F0}" type="presParOf" srcId="{65D47A59-0F3A-49D4-B77F-8D693A6638B4}" destId="{0465272A-F8EA-4A69-A9AA-460CD196724A}" srcOrd="0" destOrd="0" presId="urn:microsoft.com/office/officeart/2005/8/layout/pyramid3"/>
    <dgm:cxn modelId="{96053E2B-B3BC-4958-9863-FCDA6F0EADAF}" type="presParOf" srcId="{65D47A59-0F3A-49D4-B77F-8D693A6638B4}" destId="{152B09C1-B366-4279-BEC5-3220211AFBE6}" srcOrd="1" destOrd="0" presId="urn:microsoft.com/office/officeart/2005/8/layout/pyramid3"/>
    <dgm:cxn modelId="{35967248-F7E3-4182-BAC0-39F4116CC76B}" type="presParOf" srcId="{3097D4D5-6C2F-40DA-AB19-CA9AED7EF84C}" destId="{9A757B03-2ED1-4375-B4CF-9625C6F04493}" srcOrd="1" destOrd="0" presId="urn:microsoft.com/office/officeart/2005/8/layout/pyramid3"/>
    <dgm:cxn modelId="{C3F29EE8-FD96-47B4-A3DA-04A619685C98}" type="presParOf" srcId="{9A757B03-2ED1-4375-B4CF-9625C6F04493}" destId="{2BD7AD59-C9E8-4232-863D-B894E14DC00F}" srcOrd="0" destOrd="0" presId="urn:microsoft.com/office/officeart/2005/8/layout/pyramid3"/>
    <dgm:cxn modelId="{6D9FEC1B-40CB-4158-A4EB-3A6C54F6265B}" type="presParOf" srcId="{9A757B03-2ED1-4375-B4CF-9625C6F04493}" destId="{B1EF7707-F811-4923-8792-57D7B5C230C2}" srcOrd="1" destOrd="0" presId="urn:microsoft.com/office/officeart/2005/8/layout/pyramid3"/>
    <dgm:cxn modelId="{0973F219-B7A9-4FCC-87B0-73441F1002B5}" type="presParOf" srcId="{3097D4D5-6C2F-40DA-AB19-CA9AED7EF84C}" destId="{F53DD8BA-0DEE-4CE0-A563-94DDB27EED46}" srcOrd="2" destOrd="0" presId="urn:microsoft.com/office/officeart/2005/8/layout/pyramid3"/>
    <dgm:cxn modelId="{798AD8BF-0329-4E34-B2AC-2B953BE06438}" type="presParOf" srcId="{F53DD8BA-0DEE-4CE0-A563-94DDB27EED46}" destId="{C0DABF63-CAD8-49DD-A649-2FE4D3A138C0}" srcOrd="0" destOrd="0" presId="urn:microsoft.com/office/officeart/2005/8/layout/pyramid3"/>
    <dgm:cxn modelId="{C843AA26-9792-48CF-B7B8-2A0AE7A5A9CB}" type="presParOf" srcId="{F53DD8BA-0DEE-4CE0-A563-94DDB27EED46}" destId="{676D6D48-A07E-4E93-9E75-FF002EA0D8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65272A-F8EA-4A69-A9AA-460CD196724A}">
      <dsp:nvSpPr>
        <dsp:cNvPr id="0" name=""/>
        <dsp:cNvSpPr/>
      </dsp:nvSpPr>
      <dsp:spPr>
        <a:xfrm rot="10800000">
          <a:off x="0" y="0"/>
          <a:ext cx="3210656" cy="658523"/>
        </a:xfrm>
        <a:prstGeom prst="trapezoid">
          <a:avLst>
            <a:gd name="adj" fmla="val 812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+mj-lt"/>
            </a:rPr>
            <a:t>Preparacion para la reutilización</a:t>
          </a:r>
          <a:endParaRPr lang="es-ES" sz="1800" kern="1200"/>
        </a:p>
      </dsp:txBody>
      <dsp:txXfrm>
        <a:off x="561864" y="0"/>
        <a:ext cx="2086926" cy="658523"/>
      </dsp:txXfrm>
    </dsp:sp>
    <dsp:sp modelId="{2BD7AD59-C9E8-4232-863D-B894E14DC00F}">
      <dsp:nvSpPr>
        <dsp:cNvPr id="0" name=""/>
        <dsp:cNvSpPr/>
      </dsp:nvSpPr>
      <dsp:spPr>
        <a:xfrm rot="10800000">
          <a:off x="535109" y="658523"/>
          <a:ext cx="2140437" cy="658523"/>
        </a:xfrm>
        <a:prstGeom prst="trapezoid">
          <a:avLst>
            <a:gd name="adj" fmla="val 812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Reciclado</a:t>
          </a:r>
          <a:endParaRPr lang="es-ES" sz="1800" kern="1200"/>
        </a:p>
      </dsp:txBody>
      <dsp:txXfrm>
        <a:off x="909685" y="658523"/>
        <a:ext cx="1391284" cy="658523"/>
      </dsp:txXfrm>
    </dsp:sp>
    <dsp:sp modelId="{C0DABF63-CAD8-49DD-A649-2FE4D3A138C0}">
      <dsp:nvSpPr>
        <dsp:cNvPr id="0" name=""/>
        <dsp:cNvSpPr/>
      </dsp:nvSpPr>
      <dsp:spPr>
        <a:xfrm rot="10800000">
          <a:off x="1070218" y="1317046"/>
          <a:ext cx="1070218" cy="658523"/>
        </a:xfrm>
        <a:prstGeom prst="trapezoid">
          <a:avLst>
            <a:gd name="adj" fmla="val 812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Otras formas  valorización  </a:t>
          </a:r>
          <a:endParaRPr lang="es-ES" sz="1800" kern="1200"/>
        </a:p>
      </dsp:txBody>
      <dsp:txXfrm>
        <a:off x="1070218" y="1317046"/>
        <a:ext cx="1070218" cy="65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4ADD033-B79D-B548-A69A-7750D35093FF}" type="datetime1">
              <a:rPr lang="es-ES"/>
              <a:pPr/>
              <a:t>02/12/2014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5ABA1E4-A458-894F-8397-499771FF8C3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07699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D97B634-6661-2A49-8125-9790877B9D90}" type="datetime1">
              <a:rPr lang="es-ES"/>
              <a:pPr/>
              <a:t>02/12/2014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DCA5CDF-513D-5440-B276-E793F7111F7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81256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2B6FBFDD-1F40-4545-9D36-3AF24F80B512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2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2B6FBFDD-1F40-4545-9D36-3AF24F80B512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3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9A457323-511B-4898-BDFA-A3BFC075198B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5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4EA50DB6-8828-41A8-937A-ABD5339CF792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6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845A0A3B-0818-4D37-AA91-1F162AF4C2DF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7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E57C8DC1-9456-46F8-B6FB-E582EDFC6D2C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8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E57C8DC1-9456-46F8-B6FB-E582EDFC6D2C}" type="slidenum">
              <a:rPr lang="es-ES_tradnl" smtClean="0">
                <a:latin typeface="Arial" pitchFamily="34" charset="0"/>
                <a:ea typeface="ヒラギノ角ゴ Pro W3"/>
                <a:cs typeface="ヒラギノ角ゴ Pro W3"/>
              </a:rPr>
              <a:pPr defTabSz="919163"/>
              <a:t>9</a:t>
            </a:fld>
            <a:endParaRPr lang="es-ES_tradn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063"/>
            <a:ext cx="8229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89701"/>
          </a:xfrm>
        </p:spPr>
        <p:txBody>
          <a:bodyPr anchor="b">
            <a:noAutofit/>
          </a:bodyPr>
          <a:lstStyle>
            <a:lvl1pPr>
              <a:defRPr sz="2000" b="1" i="0" cap="all">
                <a:latin typeface="Arial Narrow"/>
              </a:defRPr>
            </a:lvl1pPr>
          </a:lstStyle>
          <a:p>
            <a:r>
              <a:rPr lang="es-ES" dirty="0" smtClean="0"/>
              <a:t>Haga clic para modificar el estilo de título del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7"/>
          </a:xfrm>
        </p:spPr>
        <p:txBody>
          <a:bodyPr/>
          <a:lstStyle>
            <a:lvl1pPr>
              <a:defRPr>
                <a:latin typeface="Arial Narrow"/>
              </a:defRPr>
            </a:lvl1pPr>
            <a:lvl2pPr>
              <a:defRPr>
                <a:latin typeface="Arial Narrow"/>
              </a:defRPr>
            </a:lvl2pPr>
            <a:lvl3pPr>
              <a:defRPr>
                <a:latin typeface="Arial Narrow"/>
              </a:defRPr>
            </a:lvl3pPr>
            <a:lvl4pPr>
              <a:defRPr>
                <a:latin typeface="Arial Narrow"/>
              </a:defRPr>
            </a:lvl4pPr>
            <a:lvl5pPr>
              <a:defRPr>
                <a:latin typeface="Arial Narrow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77820-05E3-EF48-8DFE-9B85D88A5D70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332510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93708"/>
            <a:ext cx="7086600" cy="5940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 b="1" i="0" cap="all" baseline="0">
                <a:solidFill>
                  <a:schemeClr val="tx1"/>
                </a:solidFill>
                <a:latin typeface="Arial Narrow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570413"/>
            <a:ext cx="1306488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6318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CBA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90BF7-E3A6-F14F-9088-7397E2EE53B9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254040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3625"/>
            <a:ext cx="8001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573529"/>
            <a:ext cx="8229600" cy="489701"/>
          </a:xfrm>
        </p:spPr>
        <p:txBody>
          <a:bodyPr anchor="b">
            <a:noAutofit/>
          </a:bodyPr>
          <a:lstStyle>
            <a:lvl1pPr>
              <a:defRPr sz="2600" b="1" i="0" cap="all">
                <a:latin typeface="Arial Narrow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AA3C68-43F1-8842-B04C-0EE110F3612B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134583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3625"/>
            <a:ext cx="8001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497864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cap="all">
                <a:solidFill>
                  <a:srgbClr val="9CBA4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97768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0" y="1497864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cap="all">
                <a:solidFill>
                  <a:srgbClr val="9CBA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0" y="197768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573529"/>
            <a:ext cx="8229600" cy="489701"/>
          </a:xfrm>
        </p:spPr>
        <p:txBody>
          <a:bodyPr anchor="b">
            <a:noAutofit/>
          </a:bodyPr>
          <a:lstStyle>
            <a:lvl1pPr>
              <a:defRPr sz="2600" b="1" i="0" cap="all">
                <a:latin typeface="Arial Narrow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2C96F-EAAA-1A42-9BE7-AC86FFFEE217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19430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573529"/>
            <a:ext cx="8229600" cy="489701"/>
          </a:xfrm>
        </p:spPr>
        <p:txBody>
          <a:bodyPr anchor="b">
            <a:noAutofit/>
          </a:bodyPr>
          <a:lstStyle>
            <a:lvl1pPr>
              <a:defRPr sz="2600" b="1" i="0" cap="all">
                <a:latin typeface="Arial Narrow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F1CC3-E88C-5A4B-8F8D-328C6C738BED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  <p:sp>
        <p:nvSpPr>
          <p:cNvPr id="5" name="Subtítulo 2"/>
          <p:cNvSpPr txBox="1">
            <a:spLocks/>
          </p:cNvSpPr>
          <p:nvPr userDrawn="1"/>
        </p:nvSpPr>
        <p:spPr bwMode="auto">
          <a:xfrm>
            <a:off x="7126568" y="4515965"/>
            <a:ext cx="2017432" cy="32432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Arial Narrow"/>
                <a:ea typeface="ヒラギノ角ゴ Pro W3" charset="0"/>
                <a:cs typeface="Arial Narrow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700" b="0" i="1" kern="1200" dirty="0" smtClean="0">
                <a:solidFill>
                  <a:srgbClr val="9CBA47"/>
                </a:solidFill>
                <a:latin typeface="Arial Narrow"/>
                <a:ea typeface="ヒラギノ角ゴ Pro W3" charset="0"/>
                <a:cs typeface="Arial Narrow"/>
              </a:rPr>
              <a:t>&gt;&gt; Dando valor al neumático fuera</a:t>
            </a:r>
            <a:r>
              <a:rPr lang="es-ES_tradnl" sz="700" b="0" i="1" kern="1200" baseline="0" dirty="0" smtClean="0">
                <a:solidFill>
                  <a:srgbClr val="9CBA47"/>
                </a:solidFill>
                <a:latin typeface="Arial Narrow"/>
                <a:ea typeface="ヒラギノ角ゴ Pro W3" charset="0"/>
                <a:cs typeface="Arial Narrow"/>
              </a:rPr>
              <a:t> de uso</a:t>
            </a:r>
            <a:endParaRPr lang="es-ES" sz="700" b="0" i="1" dirty="0">
              <a:solidFill>
                <a:srgbClr val="9CBA47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2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B240EA-9FBF-2D44-A5A1-D44F2FA5CBB1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188995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0" i="0" cap="all">
                <a:solidFill>
                  <a:srgbClr val="9CBA47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E989B-DB77-5444-8773-21D595A3BAF7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1271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 i="0" cap="all">
                <a:solidFill>
                  <a:srgbClr val="9CBA47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5B38F9-C814-2848-8926-4E290BA0F6CD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</p:spTree>
    <p:extLst>
      <p:ext uri="{BB962C8B-B14F-4D97-AF65-F5344CB8AC3E}">
        <p14:creationId xmlns="" xmlns:p14="http://schemas.microsoft.com/office/powerpoint/2010/main" val="381095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395289" y="681038"/>
            <a:ext cx="8353425" cy="1191"/>
          </a:xfrm>
          <a:prstGeom prst="line">
            <a:avLst/>
          </a:prstGeom>
          <a:noFill/>
          <a:ln w="57150">
            <a:solidFill>
              <a:srgbClr val="8BB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57200" y="4840288"/>
            <a:ext cx="21336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 Narrow" charset="0"/>
              </a:defRPr>
            </a:lvl1pPr>
          </a:lstStyle>
          <a:p>
            <a:fld id="{7370367F-BF17-274F-88FB-F7090E55B960}" type="slidenum">
              <a:rPr lang="es-ES"/>
              <a:pPr/>
              <a:t>‹Nº›</a:t>
            </a:fld>
            <a:r>
              <a:rPr lang="es-ES"/>
              <a:t> / </a:t>
            </a:r>
          </a:p>
        </p:txBody>
      </p:sp>
      <p:sp>
        <p:nvSpPr>
          <p:cNvPr id="3" name="Redondear rectángulo de esquina del mismo lado 2"/>
          <p:cNvSpPr/>
          <p:nvPr userDrawn="1"/>
        </p:nvSpPr>
        <p:spPr>
          <a:xfrm rot="16200000">
            <a:off x="7837591" y="-1114238"/>
            <a:ext cx="201057" cy="2411761"/>
          </a:xfrm>
          <a:prstGeom prst="round2Same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1" algn="l"/>
            <a:r>
              <a:rPr lang="es-ES" sz="1000" dirty="0" smtClean="0"/>
              <a:t>TÍTULO</a:t>
            </a:r>
            <a:endParaRPr lang="es-ES" sz="1000" b="0" i="0" dirty="0"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charset="0"/>
          <a:ea typeface="ヒラギノ角ゴ Pro W3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8377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99742"/>
            <a:ext cx="3382144" cy="2879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800" smtClean="0">
                <a:ea typeface="+mj-ea"/>
              </a:rPr>
              <a:t/>
            </a:r>
            <a:br>
              <a:rPr lang="es-ES" sz="1800" smtClean="0">
                <a:ea typeface="+mj-ea"/>
              </a:rPr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>
                <a:ea typeface="+mj-ea"/>
              </a:rPr>
              <a:t>LA GESTION DE LOS NEUMATICOS FUERA DE USO. UN ASUNTO RESUELTO</a:t>
            </a:r>
            <a:br>
              <a:rPr lang="es-ES" sz="1800" smtClean="0">
                <a:ea typeface="+mj-ea"/>
              </a:rPr>
            </a:br>
            <a:r>
              <a:rPr lang="es-ES" sz="1800" smtClean="0">
                <a:ea typeface="+mj-ea"/>
              </a:rPr>
              <a:t> </a:t>
            </a:r>
            <a:br>
              <a:rPr lang="es-ES" sz="1800" smtClean="0">
                <a:ea typeface="+mj-ea"/>
              </a:rPr>
            </a:br>
            <a:r>
              <a:rPr lang="es-ES" sz="1800" smtClean="0"/>
              <a:t>MaDRID, 3 de DICIEMBRE DE 2014</a:t>
            </a:r>
            <a:r>
              <a:rPr lang="es-ES" sz="1800" smtClean="0">
                <a:ea typeface="+mj-ea"/>
              </a:rPr>
              <a:t>   </a:t>
            </a:r>
            <a:endParaRPr lang="es-ES" sz="1800" dirty="0">
              <a:ea typeface="+mj-ea"/>
            </a:endParaRP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xfrm>
            <a:off x="444976" y="4569358"/>
            <a:ext cx="2398832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>
              <a:defRPr/>
            </a:pPr>
            <a:r>
              <a:rPr lang="es-ES" b="1" smtClean="0"/>
              <a:t>3 de diciembre de 2014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195263"/>
            <a:ext cx="8064500" cy="548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defRPr/>
            </a:pPr>
            <a:r>
              <a:rPr lang="es-ES" sz="2400" b="1" smtClean="0">
                <a:latin typeface="+mn-lt"/>
                <a:ea typeface="ヒラギノ角ゴ Pro W3" pitchFamily="48" charset="-128"/>
                <a:cs typeface="+mn-cs"/>
              </a:rPr>
              <a:t>Introducción </a:t>
            </a:r>
            <a:endParaRPr lang="es-ES" sz="2400" b="1" dirty="0">
              <a:latin typeface="+mn-lt"/>
              <a:ea typeface="ヒラギノ角ゴ Pro W3" pitchFamily="48" charset="-128"/>
              <a:cs typeface="+mn-cs"/>
            </a:endParaRPr>
          </a:p>
        </p:txBody>
      </p:sp>
      <p:sp>
        <p:nvSpPr>
          <p:cNvPr id="8195" name="3 CuadroTexto"/>
          <p:cNvSpPr txBox="1">
            <a:spLocks noChangeArrowheads="1"/>
          </p:cNvSpPr>
          <p:nvPr/>
        </p:nvSpPr>
        <p:spPr bwMode="auto">
          <a:xfrm>
            <a:off x="-973138" y="-236935"/>
            <a:ext cx="460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3850" y="1059582"/>
            <a:ext cx="457237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80C535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ES" sz="1400" b="1" smtClean="0"/>
          </a:p>
          <a:p>
            <a:pPr>
              <a:defRPr/>
            </a:pPr>
            <a:r>
              <a:rPr lang="es-ES" sz="1400" b="1" smtClean="0"/>
              <a:t>1</a:t>
            </a:r>
            <a:r>
              <a:rPr lang="es-ES" sz="1400" b="1"/>
              <a:t>.- </a:t>
            </a:r>
            <a:r>
              <a:rPr lang="es-ES" sz="1400" b="1" smtClean="0"/>
              <a:t>Signus se constituyó en 2006</a:t>
            </a:r>
          </a:p>
          <a:p>
            <a:pPr>
              <a:defRPr/>
            </a:pPr>
            <a:r>
              <a:rPr lang="es-ES" sz="1400" b="1" smtClean="0"/>
              <a:t>2.- Para dar respuesta a </a:t>
            </a:r>
            <a:r>
              <a:rPr lang="es-ES" sz="1400" b="1" smtClean="0"/>
              <a:t>una </a:t>
            </a:r>
            <a:r>
              <a:rPr lang="es-ES" sz="1400" b="1" smtClean="0"/>
              <a:t>obligación legal recogida en el RD 1619/2005</a:t>
            </a:r>
          </a:p>
          <a:p>
            <a:pPr>
              <a:defRPr/>
            </a:pPr>
            <a:r>
              <a:rPr lang="es-ES" sz="1400" b="1" smtClean="0"/>
              <a:t>3.- Que incorporaba </a:t>
            </a:r>
            <a:r>
              <a:rPr lang="es-ES" sz="1400" b="1" smtClean="0"/>
              <a:t>para</a:t>
            </a:r>
            <a:r>
              <a:rPr lang="es-ES" sz="1400" b="1" smtClean="0"/>
              <a:t> </a:t>
            </a:r>
            <a:r>
              <a:rPr lang="es-ES" sz="1400" b="1" smtClean="0"/>
              <a:t>los neumáticos </a:t>
            </a:r>
            <a:r>
              <a:rPr lang="es-ES" sz="1400" b="1" smtClean="0"/>
              <a:t>de  </a:t>
            </a:r>
            <a:r>
              <a:rPr lang="es-ES" sz="1400" b="1" smtClean="0"/>
              <a:t>reposición el </a:t>
            </a:r>
            <a:r>
              <a:rPr lang="es-ES" sz="1400" b="1" smtClean="0"/>
              <a:t>principio de responsabilidad ampliada del productor del </a:t>
            </a:r>
            <a:r>
              <a:rPr lang="es-ES" sz="1400" b="1" smtClean="0"/>
              <a:t>producto.</a:t>
            </a:r>
            <a:endParaRPr lang="es-ES" sz="1400" b="1" smtClean="0"/>
          </a:p>
          <a:p>
            <a:pPr>
              <a:defRPr/>
            </a:pPr>
            <a:endParaRPr lang="es-ES" sz="1400" b="1" smtClean="0"/>
          </a:p>
        </p:txBody>
      </p:sp>
      <p:sp>
        <p:nvSpPr>
          <p:cNvPr id="5" name="4 Proceso alternativo"/>
          <p:cNvSpPr/>
          <p:nvPr/>
        </p:nvSpPr>
        <p:spPr>
          <a:xfrm>
            <a:off x="179512" y="3363838"/>
            <a:ext cx="1440160" cy="9006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23850" y="3507854"/>
            <a:ext cx="1295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mtClean="0"/>
              <a:t>318 empresas adheridas</a:t>
            </a:r>
            <a:endParaRPr lang="es-ES" sz="1400"/>
          </a:p>
        </p:txBody>
      </p:sp>
      <p:sp>
        <p:nvSpPr>
          <p:cNvPr id="14" name="13 Proceso alternativo"/>
          <p:cNvSpPr/>
          <p:nvPr/>
        </p:nvSpPr>
        <p:spPr>
          <a:xfrm>
            <a:off x="1691680" y="3363838"/>
            <a:ext cx="1440160" cy="9636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 alternativo"/>
          <p:cNvSpPr/>
          <p:nvPr/>
        </p:nvSpPr>
        <p:spPr>
          <a:xfrm>
            <a:off x="3275856" y="3426846"/>
            <a:ext cx="1224136" cy="9636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691680" y="350785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/>
              <a:t>Cerca de 40.000 puntos de recogida </a:t>
            </a:r>
            <a:endParaRPr lang="es-ES" sz="1400"/>
          </a:p>
        </p:txBody>
      </p:sp>
      <p:sp>
        <p:nvSpPr>
          <p:cNvPr id="17" name="16 CuadroTexto"/>
          <p:cNvSpPr txBox="1"/>
          <p:nvPr/>
        </p:nvSpPr>
        <p:spPr>
          <a:xfrm>
            <a:off x="3419872" y="350785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/>
              <a:t> 170.000 </a:t>
            </a:r>
          </a:p>
          <a:p>
            <a:r>
              <a:rPr lang="es-ES" sz="1400" smtClean="0"/>
              <a:t>t /año</a:t>
            </a:r>
            <a:endParaRPr lang="es-ES" sz="1400"/>
          </a:p>
        </p:txBody>
      </p:sp>
      <p:sp>
        <p:nvSpPr>
          <p:cNvPr id="18" name="17 CuadroTexto"/>
          <p:cNvSpPr txBox="1"/>
          <p:nvPr/>
        </p:nvSpPr>
        <p:spPr>
          <a:xfrm>
            <a:off x="5436096" y="1059582"/>
            <a:ext cx="2736304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400" smtClean="0"/>
          </a:p>
          <a:p>
            <a:pPr algn="ctr"/>
            <a:r>
              <a:rPr lang="es-ES" sz="1400" smtClean="0"/>
              <a:t>El poseedor era el responsable de la gestión del residuo</a:t>
            </a:r>
          </a:p>
          <a:p>
            <a:endParaRPr lang="es-ES" sz="1400"/>
          </a:p>
        </p:txBody>
      </p:sp>
      <p:sp>
        <p:nvSpPr>
          <p:cNvPr id="19" name="18 CuadroTexto"/>
          <p:cNvSpPr txBox="1"/>
          <p:nvPr/>
        </p:nvSpPr>
        <p:spPr>
          <a:xfrm>
            <a:off x="5436096" y="2013689"/>
            <a:ext cx="2736304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smtClean="0"/>
              <a:t>El responsable de la gestión del residuo es quien pone por primera vez en el mercado español el producto    </a:t>
            </a:r>
            <a:endParaRPr lang="es-ES" sz="1400"/>
          </a:p>
        </p:txBody>
      </p:sp>
      <p:cxnSp>
        <p:nvCxnSpPr>
          <p:cNvPr id="21" name="20 Conector recto"/>
          <p:cNvCxnSpPr/>
          <p:nvPr/>
        </p:nvCxnSpPr>
        <p:spPr>
          <a:xfrm>
            <a:off x="5436096" y="2013689"/>
            <a:ext cx="35283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8172400" y="20136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smtClean="0"/>
              <a:t>RD 1619/05</a:t>
            </a:r>
            <a:endParaRPr lang="es-ES" sz="1200" b="1"/>
          </a:p>
        </p:txBody>
      </p:sp>
      <p:sp>
        <p:nvSpPr>
          <p:cNvPr id="26" name="25 Flecha abajo"/>
          <p:cNvSpPr/>
          <p:nvPr/>
        </p:nvSpPr>
        <p:spPr>
          <a:xfrm>
            <a:off x="6804248" y="3302283"/>
            <a:ext cx="288032" cy="288032"/>
          </a:xfrm>
          <a:prstGeom prst="downArrow">
            <a:avLst/>
          </a:prstGeom>
          <a:solidFill>
            <a:srgbClr val="9C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6300192" y="3723297"/>
            <a:ext cx="1548172" cy="307777"/>
          </a:xfrm>
          <a:prstGeom prst="rect">
            <a:avLst/>
          </a:prstGeom>
          <a:solidFill>
            <a:srgbClr val="9CBA47"/>
          </a:solidFill>
          <a:ln w="19050">
            <a:solidFill>
              <a:srgbClr val="9CBA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smtClean="0"/>
              <a:t>SIGNUS</a:t>
            </a:r>
          </a:p>
        </p:txBody>
      </p:sp>
      <p:sp>
        <p:nvSpPr>
          <p:cNvPr id="20" name="19 Proceso alternativo"/>
          <p:cNvSpPr/>
          <p:nvPr/>
        </p:nvSpPr>
        <p:spPr>
          <a:xfrm>
            <a:off x="4572000" y="3426846"/>
            <a:ext cx="1188132" cy="9321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4680012" y="3446299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/>
              <a:t>Mas de 1.450.000 t valorizadas  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195263"/>
            <a:ext cx="8064500" cy="548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defRPr/>
            </a:pPr>
            <a:r>
              <a:rPr lang="es-ES" sz="2400">
                <a:latin typeface="+mn-lt"/>
                <a:ea typeface="ヒラギノ角ゴ Pro W3" pitchFamily="48" charset="-128"/>
                <a:cs typeface="+mn-cs"/>
              </a:rPr>
              <a:t>¿</a:t>
            </a:r>
            <a:r>
              <a:rPr lang="es-ES" sz="2400" b="1">
                <a:latin typeface="+mn-lt"/>
                <a:ea typeface="ヒラギノ角ゴ Pro W3" pitchFamily="48" charset="-128"/>
                <a:cs typeface="+mn-cs"/>
              </a:rPr>
              <a:t>Qué caracteriza la actuación de SIGNUS? </a:t>
            </a:r>
            <a:endParaRPr lang="es-ES" sz="2400" b="1" dirty="0">
              <a:latin typeface="+mn-lt"/>
              <a:ea typeface="ヒラギノ角ゴ Pro W3" pitchFamily="48" charset="-128"/>
              <a:cs typeface="+mn-cs"/>
            </a:endParaRPr>
          </a:p>
        </p:txBody>
      </p:sp>
      <p:sp>
        <p:nvSpPr>
          <p:cNvPr id="8195" name="3 CuadroTexto"/>
          <p:cNvSpPr txBox="1">
            <a:spLocks noChangeArrowheads="1"/>
          </p:cNvSpPr>
          <p:nvPr/>
        </p:nvSpPr>
        <p:spPr bwMode="auto">
          <a:xfrm>
            <a:off x="-973138" y="-236935"/>
            <a:ext cx="460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3850" y="843558"/>
            <a:ext cx="4464174" cy="406265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80C535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ES" sz="1400" b="1" smtClean="0"/>
          </a:p>
          <a:p>
            <a:pPr>
              <a:defRPr/>
            </a:pPr>
            <a:r>
              <a:rPr lang="es-ES" sz="1400" b="1" smtClean="0"/>
              <a:t>1</a:t>
            </a:r>
            <a:r>
              <a:rPr lang="es-ES" sz="1400" b="1"/>
              <a:t>.- </a:t>
            </a:r>
            <a:r>
              <a:rPr lang="es-ES" sz="1400" b="1" smtClean="0"/>
              <a:t>Transformamos residuos en </a:t>
            </a:r>
            <a:r>
              <a:rPr lang="es-ES" sz="1400" b="1" smtClean="0"/>
              <a:t>recursos. </a:t>
            </a:r>
            <a:endParaRPr lang="es-ES" sz="1400" b="1" smtClean="0"/>
          </a:p>
          <a:p>
            <a:pPr>
              <a:defRPr/>
            </a:pPr>
            <a:r>
              <a:rPr lang="es-ES" sz="1400" b="1" smtClean="0"/>
              <a:t> </a:t>
            </a:r>
            <a:endParaRPr lang="es-ES" sz="1400" b="1" dirty="0"/>
          </a:p>
          <a:p>
            <a:pPr>
              <a:defRPr/>
            </a:pPr>
            <a:r>
              <a:rPr lang="es-ES" sz="1400" b="1"/>
              <a:t>2.- </a:t>
            </a:r>
            <a:r>
              <a:rPr lang="es-ES" sz="1400" b="1" smtClean="0"/>
              <a:t>Apostamos por la I+D+i: búsqueda de nuevas aplicaciones y mercados para los materiales procedentes de los NFU.</a:t>
            </a:r>
          </a:p>
          <a:p>
            <a:pPr>
              <a:defRPr/>
            </a:pPr>
            <a:endParaRPr lang="es-ES" sz="1400" b="1" smtClean="0"/>
          </a:p>
          <a:p>
            <a:pPr>
              <a:defRPr/>
            </a:pPr>
            <a:r>
              <a:rPr lang="es-ES" sz="1400" b="1" smtClean="0"/>
              <a:t>3.- Aplicamos </a:t>
            </a:r>
            <a:r>
              <a:rPr lang="es-ES" sz="1400" b="1"/>
              <a:t>la </a:t>
            </a:r>
            <a:r>
              <a:rPr lang="es-ES" sz="1400" b="1" smtClean="0"/>
              <a:t>jerarquía de la gestión de residuos a los </a:t>
            </a:r>
            <a:r>
              <a:rPr lang="es-ES" sz="1400" b="1" dirty="0"/>
              <a:t>neumáticos usados 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r>
              <a:rPr lang="es-ES" sz="1400" b="1" smtClean="0"/>
              <a:t>4.- Prestamos un servicio de recogida universal y gratuito en todo el Estado . </a:t>
            </a:r>
            <a:r>
              <a:rPr lang="es-ES" sz="1400" smtClean="0"/>
              <a:t>Cumplimos el </a:t>
            </a:r>
            <a:r>
              <a:rPr lang="es-ES" sz="1400" dirty="0"/>
              <a:t>principio de universalidad en la recogida: </a:t>
            </a:r>
          </a:p>
          <a:p>
            <a:pPr algn="ctr">
              <a:defRPr/>
            </a:pPr>
            <a:r>
              <a:rPr lang="es-ES" sz="2000" smtClean="0"/>
              <a:t>“</a:t>
            </a:r>
            <a:r>
              <a:rPr lang="es-ES" sz="1400" i="1" dirty="0"/>
              <a:t>Todo SIG está obligado a organizar la recogida en todo el territorio estatal de todos los residuos generados por los productos puestos en </a:t>
            </a:r>
            <a:r>
              <a:rPr lang="es-ES" sz="1400" i="1"/>
              <a:t>el mercado por sus productores adheridos </a:t>
            </a:r>
            <a:r>
              <a:rPr lang="es-ES" sz="1400" dirty="0"/>
              <a:t>“  </a:t>
            </a:r>
            <a:r>
              <a:rPr lang="es-ES" sz="1400"/>
              <a:t>Ley </a:t>
            </a:r>
            <a:r>
              <a:rPr lang="es-ES" sz="1400" smtClean="0"/>
              <a:t>22/2011,  </a:t>
            </a:r>
            <a:r>
              <a:rPr lang="es-ES" sz="1400" dirty="0"/>
              <a:t>Art </a:t>
            </a:r>
            <a:r>
              <a:rPr lang="es-ES" sz="1400"/>
              <a:t>32.5</a:t>
            </a:r>
            <a:r>
              <a:rPr lang="es-ES" sz="1400" smtClean="0"/>
              <a:t>.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66432" y="3363838"/>
            <a:ext cx="2952328" cy="11695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smtClean="0"/>
              <a:t>38 .588 Puntos de generación </a:t>
            </a:r>
            <a:r>
              <a:rPr lang="es-ES" sz="1400" smtClean="0"/>
              <a:t>de neumáticos usados en España,  </a:t>
            </a:r>
          </a:p>
          <a:p>
            <a:endParaRPr lang="es-ES" sz="1400" smtClean="0"/>
          </a:p>
          <a:p>
            <a:r>
              <a:rPr lang="es-ES" sz="1400" b="1" smtClean="0"/>
              <a:t>3.829 en la Comunidad de Madrid </a:t>
            </a:r>
            <a:endParaRPr lang="es-ES" sz="1400"/>
          </a:p>
        </p:txBody>
      </p:sp>
      <p:sp>
        <p:nvSpPr>
          <p:cNvPr id="11" name="10 Flecha derecha"/>
          <p:cNvSpPr/>
          <p:nvPr/>
        </p:nvSpPr>
        <p:spPr>
          <a:xfrm>
            <a:off x="5076056" y="3723878"/>
            <a:ext cx="546360" cy="360040"/>
          </a:xfrm>
          <a:prstGeom prst="rightArrow">
            <a:avLst>
              <a:gd name="adj1" fmla="val 50000"/>
              <a:gd name="adj2" fmla="val 55896"/>
            </a:avLst>
          </a:prstGeom>
          <a:solidFill>
            <a:srgbClr val="9C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5076056" y="2355726"/>
            <a:ext cx="963556" cy="360040"/>
          </a:xfrm>
          <a:prstGeom prst="rightArrow">
            <a:avLst>
              <a:gd name="adj1" fmla="val 50000"/>
              <a:gd name="adj2" fmla="val 87643"/>
            </a:avLst>
          </a:prstGeom>
          <a:solidFill>
            <a:srgbClr val="9CBA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9 Diagrama"/>
          <p:cNvGraphicFramePr/>
          <p:nvPr/>
        </p:nvGraphicFramePr>
        <p:xfrm>
          <a:off x="5508104" y="1059582"/>
          <a:ext cx="3210656" cy="197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4027488" y="2822973"/>
            <a:ext cx="23916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 sz="1200">
              <a:latin typeface="Helvetica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871538" y="1239441"/>
            <a:ext cx="23916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 sz="1200">
              <a:latin typeface="Helvetica" pitchFamily="34" charset="0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467225" y="2012156"/>
            <a:ext cx="23916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 sz="1200">
              <a:latin typeface="Helvetica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4111625" y="2764631"/>
            <a:ext cx="23916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 sz="1200">
              <a:latin typeface="Helvetica" pitchFamily="34" charset="0"/>
            </a:endParaRPr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6831013" y="2013347"/>
            <a:ext cx="23916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 sz="1200">
              <a:latin typeface="Helvetica" pitchFamily="34" charset="0"/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4213225" y="1862137"/>
            <a:ext cx="239168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 sz="1200"/>
          </a:p>
        </p:txBody>
      </p:sp>
      <p:pic>
        <p:nvPicPr>
          <p:cNvPr id="9224" name="Picture 9" descr="I:\Isabel Rivadulla\Página web\SIGNUS Cartel Recicla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499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10 Flecha abajo"/>
          <p:cNvSpPr>
            <a:spLocks noChangeArrowheads="1"/>
          </p:cNvSpPr>
          <p:nvPr/>
        </p:nvSpPr>
        <p:spPr bwMode="auto">
          <a:xfrm>
            <a:off x="6227764" y="1491854"/>
            <a:ext cx="485775" cy="733425"/>
          </a:xfrm>
          <a:prstGeom prst="downArrow">
            <a:avLst>
              <a:gd name="adj1" fmla="val 50000"/>
              <a:gd name="adj2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76238" indent="-36195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sp>
        <p:nvSpPr>
          <p:cNvPr id="9226" name="11 Flecha derecha"/>
          <p:cNvSpPr>
            <a:spLocks noChangeArrowheads="1"/>
          </p:cNvSpPr>
          <p:nvPr/>
        </p:nvSpPr>
        <p:spPr bwMode="auto">
          <a:xfrm>
            <a:off x="5804002" y="1239441"/>
            <a:ext cx="288204" cy="161925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80C535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76238" indent="-36195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4" y="725091"/>
            <a:ext cx="2657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4" y="1829621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1 Flecha derecha"/>
          <p:cNvSpPr>
            <a:spLocks noChangeArrowheads="1"/>
          </p:cNvSpPr>
          <p:nvPr/>
        </p:nvSpPr>
        <p:spPr bwMode="auto">
          <a:xfrm>
            <a:off x="5804002" y="2013347"/>
            <a:ext cx="288204" cy="161925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80C535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76238" indent="-36195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5948104" y="4264518"/>
            <a:ext cx="2937135" cy="0"/>
          </a:xfrm>
          <a:prstGeom prst="straightConnector1">
            <a:avLst/>
          </a:prstGeom>
          <a:ln w="57150">
            <a:solidFill>
              <a:srgbClr val="9CBA4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316892" y="3867894"/>
            <a:ext cx="1425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/>
              <a:t>Status residuo</a:t>
            </a:r>
            <a:endParaRPr lang="es-ES" sz="1400"/>
          </a:p>
        </p:txBody>
      </p:sp>
      <p:sp>
        <p:nvSpPr>
          <p:cNvPr id="20" name="19 CuadroTexto"/>
          <p:cNvSpPr txBox="1"/>
          <p:nvPr/>
        </p:nvSpPr>
        <p:spPr>
          <a:xfrm>
            <a:off x="7316891" y="4264518"/>
            <a:ext cx="156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/>
              <a:t>Status producto</a:t>
            </a:r>
            <a:endParaRPr lang="es-ES" sz="1400"/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8742364" y="3003799"/>
            <a:ext cx="0" cy="109870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2206" y="2511850"/>
            <a:ext cx="2105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9080" y="195485"/>
            <a:ext cx="825938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defRPr/>
            </a:pPr>
            <a:r>
              <a:rPr lang="es-ES" sz="2400" smtClean="0">
                <a:latin typeface="+mn-lt"/>
                <a:ea typeface="ヒラギノ角ゴ Pro W3" pitchFamily="48" charset="-128"/>
                <a:cs typeface="+mn-cs"/>
              </a:rPr>
              <a:t>      </a:t>
            </a:r>
            <a:r>
              <a:rPr lang="es-ES" sz="2400" b="1" smtClean="0">
                <a:latin typeface="+mn-lt"/>
                <a:ea typeface="ヒラギノ角ゴ Pro W3" pitchFamily="48" charset="-128"/>
                <a:cs typeface="+mn-cs"/>
              </a:rPr>
              <a:t>¿</a:t>
            </a:r>
            <a:r>
              <a:rPr lang="es-ES" sz="2400" b="1">
                <a:latin typeface="+mn-lt"/>
                <a:ea typeface="ヒラギノ角ゴ Pro W3" pitchFamily="48" charset="-128"/>
                <a:cs typeface="+mn-cs"/>
              </a:rPr>
              <a:t>Cúal es el balance de la gestión </a:t>
            </a:r>
            <a:r>
              <a:rPr lang="es-ES" sz="2400" b="1" smtClean="0">
                <a:latin typeface="+mn-lt"/>
                <a:ea typeface="ヒラギノ角ゴ Pro W3" pitchFamily="48" charset="-128"/>
                <a:cs typeface="+mn-cs"/>
              </a:rPr>
              <a:t>SIGNUS 2006-actualidad </a:t>
            </a:r>
            <a:r>
              <a:rPr lang="es-ES" sz="2400" b="1" smtClean="0">
                <a:latin typeface="+mn-lt"/>
                <a:ea typeface="ヒラギノ角ゴ Pro W3" pitchFamily="48" charset="-128"/>
                <a:cs typeface="+mn-cs"/>
              </a:rPr>
              <a:t>?</a:t>
            </a:r>
            <a:endParaRPr lang="es-ES" sz="2400" b="1" dirty="0">
              <a:latin typeface="+mn-lt"/>
              <a:ea typeface="ヒラギノ角ゴ Pro W3" pitchFamily="48" charset="-128"/>
              <a:cs typeface="+mn-cs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4" y="3455268"/>
            <a:ext cx="2124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492574" y="4083918"/>
            <a:ext cx="5471914" cy="400110"/>
          </a:xfrm>
          <a:prstGeom prst="rect">
            <a:avLst/>
          </a:prstGeom>
          <a:solidFill>
            <a:srgbClr val="80C53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>
                <a:latin typeface="+mn-lt"/>
              </a:rPr>
              <a:t>Hemos valorizado </a:t>
            </a:r>
            <a:r>
              <a:rPr lang="es-ES" sz="2000" b="1" smtClean="0">
                <a:latin typeface="+mn-lt"/>
              </a:rPr>
              <a:t>1.456.604 </a:t>
            </a:r>
            <a:r>
              <a:rPr lang="es-ES" sz="2000" b="1">
                <a:latin typeface="+mn-lt"/>
              </a:rPr>
              <a:t>t de </a:t>
            </a:r>
            <a:r>
              <a:rPr lang="es-ES" sz="2000" b="1" smtClean="0">
                <a:latin typeface="+mn-lt"/>
              </a:rPr>
              <a:t>neumáticos usados </a:t>
            </a:r>
            <a:endParaRPr lang="es-ES" sz="2000" b="1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1089101"/>
            <a:ext cx="3816424" cy="229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4" y="1089101"/>
            <a:ext cx="3405391" cy="205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51570"/>
            <a:ext cx="2160240" cy="114440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2" name="16 Grupo"/>
          <p:cNvGrpSpPr>
            <a:grpSpLocks/>
          </p:cNvGrpSpPr>
          <p:nvPr/>
        </p:nvGrpSpPr>
        <p:grpSpPr bwMode="auto">
          <a:xfrm>
            <a:off x="6516688" y="2247901"/>
            <a:ext cx="2106612" cy="1241822"/>
            <a:chOff x="5652121" y="116632"/>
            <a:chExt cx="1584696" cy="150380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1" y="116632"/>
              <a:ext cx="1584696" cy="15038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6 CuadroTexto"/>
            <p:cNvSpPr txBox="1"/>
            <p:nvPr/>
          </p:nvSpPr>
          <p:spPr>
            <a:xfrm>
              <a:off x="5653315" y="549174"/>
              <a:ext cx="1582308" cy="477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40000"/>
                </a:lnSpc>
                <a:spcBef>
                  <a:spcPct val="20000"/>
                </a:spcBef>
                <a:buClr>
                  <a:srgbClr val="679E2A"/>
                </a:buClr>
                <a:buFontTx/>
                <a:buChar char="•"/>
                <a:defRPr/>
              </a:pPr>
              <a:endParaRPr lang="es-ES" sz="1400" b="1" kern="0" dirty="0">
                <a:solidFill>
                  <a:schemeClr val="bg1"/>
                </a:solidFill>
                <a:latin typeface="+mn-lt"/>
                <a:ea typeface="ヒラギノ角ゴ Pro W3" pitchFamily="48" charset="-128"/>
                <a:cs typeface="+mn-cs"/>
              </a:endParaRPr>
            </a:p>
          </p:txBody>
        </p:sp>
      </p:grpSp>
      <p:grpSp>
        <p:nvGrpSpPr>
          <p:cNvPr id="4" name="18 Grupo"/>
          <p:cNvGrpSpPr>
            <a:grpSpLocks/>
          </p:cNvGrpSpPr>
          <p:nvPr/>
        </p:nvGrpSpPr>
        <p:grpSpPr bwMode="auto">
          <a:xfrm>
            <a:off x="6443663" y="3598069"/>
            <a:ext cx="2305050" cy="1079897"/>
            <a:chOff x="5753661" y="1711013"/>
            <a:chExt cx="1780079" cy="139960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3661" y="1711013"/>
              <a:ext cx="1780079" cy="1399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9 Rectángulo"/>
            <p:cNvSpPr/>
            <p:nvPr/>
          </p:nvSpPr>
          <p:spPr>
            <a:xfrm>
              <a:off x="5812507" y="2200180"/>
              <a:ext cx="1721233" cy="5664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20000"/>
                </a:spcBef>
                <a:defRPr/>
              </a:pPr>
              <a:endParaRPr lang="es-ES" sz="1600" b="1" dirty="0">
                <a:solidFill>
                  <a:schemeClr val="bg1"/>
                </a:solidFill>
                <a:latin typeface="+mn-lt"/>
                <a:ea typeface="ヒラギノ角ゴ Pro W3" pitchFamily="48" charset="-128"/>
                <a:cs typeface="+mn-cs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755650" y="303610"/>
            <a:ext cx="72009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>
                <a:latin typeface="+mn-lt"/>
              </a:rPr>
              <a:t>¿Cúales son los destinos del granulado </a:t>
            </a:r>
            <a:r>
              <a:rPr lang="es-ES" sz="2000" smtClean="0">
                <a:latin typeface="+mn-lt"/>
              </a:rPr>
              <a:t>de caucho </a:t>
            </a:r>
            <a:r>
              <a:rPr lang="es-ES" sz="2000">
                <a:latin typeface="+mn-lt"/>
              </a:rPr>
              <a:t>? </a:t>
            </a: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059657"/>
            <a:ext cx="5524500" cy="30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755650" y="303610"/>
            <a:ext cx="72009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>
                <a:latin typeface="+mn-lt"/>
              </a:rPr>
              <a:t>Objetivos del Plan Nacional Integrado de Residuos 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4" y="789385"/>
            <a:ext cx="5183187" cy="184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13 Flecha abajo"/>
          <p:cNvSpPr>
            <a:spLocks noChangeArrowheads="1"/>
          </p:cNvSpPr>
          <p:nvPr/>
        </p:nvSpPr>
        <p:spPr bwMode="auto">
          <a:xfrm>
            <a:off x="3059114" y="2733676"/>
            <a:ext cx="433387" cy="2702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C53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76238" indent="-36195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95288" y="3112295"/>
            <a:ext cx="691301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80C535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S" sz="1400" smtClean="0">
                <a:latin typeface="+mn-lt"/>
              </a:rPr>
              <a:t>El cumplimiento de los objetivos </a:t>
            </a:r>
            <a:r>
              <a:rPr lang="es-ES" sz="1400" smtClean="0">
                <a:latin typeface="+mn-lt"/>
              </a:rPr>
              <a:t>estaban basados en el desarrollo de </a:t>
            </a:r>
            <a:r>
              <a:rPr lang="es-ES" sz="1400" smtClean="0">
                <a:latin typeface="+mn-lt"/>
              </a:rPr>
              <a:t>la utilización de polvo de caucho en MB</a:t>
            </a:r>
            <a:endParaRPr lang="es-ES" sz="1400" smtClean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s-ES" sz="1400" smtClean="0">
                <a:latin typeface="+mn-lt"/>
              </a:rPr>
              <a:t>Esta aplicación puede </a:t>
            </a:r>
            <a:r>
              <a:rPr lang="es-ES" sz="1400">
                <a:latin typeface="+mn-lt"/>
              </a:rPr>
              <a:t>dar salida hasta el 45% de los NFU generados en España 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" sz="1400">
                <a:latin typeface="+mn-lt"/>
              </a:rPr>
              <a:t>Las AAPP fomentarán el uso de polvo en </a:t>
            </a:r>
            <a:r>
              <a:rPr lang="es-ES" sz="1400" smtClean="0">
                <a:latin typeface="+mn-lt"/>
              </a:rPr>
              <a:t>MB</a:t>
            </a:r>
            <a:endParaRPr lang="es-ES" sz="1400">
              <a:latin typeface="+mn-lt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1005576"/>
            <a:ext cx="2873851" cy="15224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00113" y="250032"/>
            <a:ext cx="7127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defRPr/>
            </a:pPr>
            <a:r>
              <a:rPr lang="es-ES" sz="2000">
                <a:latin typeface="+mn-lt"/>
                <a:ea typeface="ヒラギノ角ゴ Pro W3" pitchFamily="48" charset="-128"/>
                <a:cs typeface="+mn-cs"/>
              </a:rPr>
              <a:t>Evolución utilización polvo de NFU en MB.  </a:t>
            </a:r>
            <a:r>
              <a:rPr lang="es-ES" sz="2000" smtClean="0">
                <a:latin typeface="+mn-lt"/>
                <a:ea typeface="ヒラギノ角ゴ Pro W3" pitchFamily="48" charset="-128"/>
                <a:cs typeface="+mn-cs"/>
              </a:rPr>
              <a:t>(t) </a:t>
            </a:r>
            <a:endParaRPr lang="es-ES" sz="2000" dirty="0">
              <a:latin typeface="+mn-lt"/>
              <a:ea typeface="ヒラギノ角ゴ Pro W3" pitchFamily="48" charset="-128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4038303"/>
            <a:ext cx="7488832" cy="307777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smtClean="0">
                <a:latin typeface="+mn-lt"/>
              </a:rPr>
              <a:t>Unicamente se han transformado en polvo de neumático un </a:t>
            </a:r>
            <a:r>
              <a:rPr lang="es-ES" sz="1400" b="1" smtClean="0">
                <a:latin typeface="+mn-lt"/>
              </a:rPr>
              <a:t>6</a:t>
            </a:r>
            <a:r>
              <a:rPr lang="es-ES" sz="1400" b="1">
                <a:latin typeface="+mn-lt"/>
              </a:rPr>
              <a:t>% </a:t>
            </a:r>
            <a:r>
              <a:rPr lang="es-ES" sz="1400" b="1" smtClean="0">
                <a:latin typeface="+mn-lt"/>
              </a:rPr>
              <a:t>de los NFU generados   </a:t>
            </a:r>
            <a:endParaRPr lang="es-ES" sz="1400" b="1">
              <a:latin typeface="+mn-lt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6" y="1221581"/>
            <a:ext cx="54006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222773"/>
            <a:ext cx="2800350" cy="10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2469356"/>
            <a:ext cx="2228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35896" y="250032"/>
            <a:ext cx="316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defRPr/>
            </a:pPr>
            <a:r>
              <a:rPr lang="es-ES" sz="2000" smtClean="0">
                <a:latin typeface="+mn-lt"/>
                <a:ea typeface="ヒラギノ角ゴ Pro W3" pitchFamily="48" charset="-128"/>
                <a:cs typeface="+mn-cs"/>
              </a:rPr>
              <a:t>Conclusiones  </a:t>
            </a:r>
            <a:endParaRPr lang="es-ES" sz="2000" dirty="0">
              <a:latin typeface="+mn-lt"/>
              <a:ea typeface="ヒラギノ角ゴ Pro W3" pitchFamily="48" charset="-128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059582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400" smtClean="0"/>
              <a:t>El modelo de responsabilidad ampliada del productor se ha constatado como válido y eficaz  para dar respuesta a la gestión de los neumáticos fuera de uso. </a:t>
            </a:r>
          </a:p>
          <a:p>
            <a:pPr>
              <a:buFont typeface="Wingdings" pitchFamily="2" charset="2"/>
              <a:buChar char="Ø"/>
            </a:pPr>
            <a:endParaRPr lang="es-ES" sz="1400" smtClean="0"/>
          </a:p>
          <a:p>
            <a:pPr>
              <a:buFont typeface="Wingdings" pitchFamily="2" charset="2"/>
              <a:buChar char="Ø"/>
            </a:pPr>
            <a:r>
              <a:rPr lang="es-ES" sz="1400" smtClean="0"/>
              <a:t>Existe tecnología e infraestructuras suficientes para el tratamiento de la totalidad de los NFU generados en España. </a:t>
            </a:r>
          </a:p>
          <a:p>
            <a:pPr>
              <a:buFont typeface="Wingdings" pitchFamily="2" charset="2"/>
              <a:buChar char="Ø"/>
            </a:pPr>
            <a:endParaRPr lang="es-ES" sz="1400" smtClean="0"/>
          </a:p>
          <a:p>
            <a:pPr>
              <a:buFont typeface="Wingdings" pitchFamily="2" charset="2"/>
              <a:buChar char="Ø"/>
            </a:pPr>
            <a:r>
              <a:rPr lang="es-ES" sz="1400" smtClean="0"/>
              <a:t>Todos los NFU recogidos por Signus se valorizan , la mayor parte mediante reciclado. Recogemos un 12% por encima de nuestra responsabilidad como SIG</a:t>
            </a:r>
          </a:p>
          <a:p>
            <a:pPr>
              <a:buFont typeface="Wingdings" pitchFamily="2" charset="2"/>
              <a:buChar char="Ø"/>
            </a:pPr>
            <a:endParaRPr lang="es-ES" sz="1400" smtClean="0"/>
          </a:p>
          <a:p>
            <a:pPr>
              <a:buFont typeface="Wingdings" pitchFamily="2" charset="2"/>
              <a:buChar char="Ø"/>
            </a:pPr>
            <a:r>
              <a:rPr lang="es-ES" sz="1400" smtClean="0"/>
              <a:t>El principal desafio actual es fomentar la demanda interna de las materias primas secundarias procedentes del NFU, en particular del granulado de caucho. Es muy importante el desarrollo de un marco </a:t>
            </a:r>
            <a:r>
              <a:rPr lang="es-ES" sz="1400" smtClean="0"/>
              <a:t>jurídico e instucional para </a:t>
            </a:r>
            <a:r>
              <a:rPr lang="es-ES" sz="1400" smtClean="0"/>
              <a:t>fomentar la utilización  de productos reciclados .  </a:t>
            </a:r>
          </a:p>
          <a:p>
            <a:pPr>
              <a:buFont typeface="Wingdings" pitchFamily="2" charset="2"/>
              <a:buChar char="Ø"/>
            </a:pPr>
            <a:endParaRPr lang="es-ES" sz="1400" smtClean="0"/>
          </a:p>
          <a:p>
            <a:pPr>
              <a:buFont typeface="Wingdings" pitchFamily="2" charset="2"/>
              <a:buChar char="Ø"/>
            </a:pPr>
            <a:r>
              <a:rPr lang="es-ES" sz="1400" smtClean="0"/>
              <a:t>La utilización de polvo en MB un una solución técnica y económicamente viable y es una importante  apuesta para avanzar hacia </a:t>
            </a:r>
            <a:r>
              <a:rPr lang="es-ES" sz="1400" smtClean="0"/>
              <a:t>el cumplimiento de objetivos  </a:t>
            </a:r>
            <a:endParaRPr lang="es-ES" smtClean="0"/>
          </a:p>
          <a:p>
            <a:r>
              <a:rPr lang="es-ES" smtClean="0"/>
              <a:t>   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NUS Presentacion_16_9">
  <a:themeElements>
    <a:clrScheme name="Personalizar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te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SIGNUS Presentacion_16_9</Template>
  <TotalTime>3278</TotalTime>
  <Words>494</Words>
  <Application>Microsoft Office PowerPoint</Application>
  <PresentationFormat>Presentación en pantalla (16:9)</PresentationFormat>
  <Paragraphs>62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SIGNUS Presentacion_16_9</vt:lpstr>
      <vt:lpstr>Diseño personalizado</vt:lpstr>
      <vt:lpstr>  LA GESTION DE LOS NEUMATICOS FUERA DE USO. UN ASUNTO RESUELTO   MaDRID, 3 de DICIEMBRE DE 2014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rmartin</cp:lastModifiedBy>
  <cp:revision>401</cp:revision>
  <cp:lastPrinted>2014-02-20T18:47:18Z</cp:lastPrinted>
  <dcterms:created xsi:type="dcterms:W3CDTF">2014-04-04T06:33:22Z</dcterms:created>
  <dcterms:modified xsi:type="dcterms:W3CDTF">2014-12-02T12:12:37Z</dcterms:modified>
</cp:coreProperties>
</file>