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727" r:id="rId2"/>
    <p:sldMasterId id="2147483729" r:id="rId3"/>
  </p:sldMasterIdLst>
  <p:notesMasterIdLst>
    <p:notesMasterId r:id="rId24"/>
  </p:notesMasterIdLst>
  <p:handoutMasterIdLst>
    <p:handoutMasterId r:id="rId25"/>
  </p:handoutMasterIdLst>
  <p:sldIdLst>
    <p:sldId id="256" r:id="rId4"/>
    <p:sldId id="260" r:id="rId5"/>
    <p:sldId id="291" r:id="rId6"/>
    <p:sldId id="292" r:id="rId7"/>
    <p:sldId id="293" r:id="rId8"/>
    <p:sldId id="264" r:id="rId9"/>
    <p:sldId id="294" r:id="rId10"/>
    <p:sldId id="295" r:id="rId11"/>
    <p:sldId id="267" r:id="rId12"/>
    <p:sldId id="296" r:id="rId13"/>
    <p:sldId id="297" r:id="rId14"/>
    <p:sldId id="298" r:id="rId15"/>
    <p:sldId id="299" r:id="rId16"/>
    <p:sldId id="300" r:id="rId17"/>
    <p:sldId id="301" r:id="rId18"/>
    <p:sldId id="274" r:id="rId19"/>
    <p:sldId id="275" r:id="rId20"/>
    <p:sldId id="276" r:id="rId21"/>
    <p:sldId id="302" r:id="rId22"/>
    <p:sldId id="303" r:id="rId23"/>
  </p:sldIdLst>
  <p:sldSz cx="9144000" cy="5143500" type="screen16x9"/>
  <p:notesSz cx="6858000" cy="9144000"/>
  <p:defaultTextStyle>
    <a:defPPr>
      <a:defRPr lang="es-ES_trad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CBA4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0069" autoAdjust="0"/>
  </p:normalViewPr>
  <p:slideViewPr>
    <p:cSldViewPr snapToObjects="1">
      <p:cViewPr>
        <p:scale>
          <a:sx n="125" d="100"/>
          <a:sy n="125" d="100"/>
        </p:scale>
        <p:origin x="-1146" y="-234"/>
      </p:cViewPr>
      <p:guideLst>
        <p:guide orient="horz" pos="2484"/>
        <p:guide pos="26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5" d="100"/>
          <a:sy n="85" d="100"/>
        </p:scale>
        <p:origin x="-3786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r>
              <a:rPr lang="es-ES"/>
              <a:t>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4ADD033-B79D-B548-A69A-7750D35093FF}" type="datetime1">
              <a:rPr lang="es-ES"/>
              <a:pPr/>
              <a:t>01/12/2014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5ABA1E4-A458-894F-8397-499771FF8C3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607699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D97B634-6661-2A49-8125-9790877B9D90}" type="datetime1">
              <a:rPr lang="es-ES"/>
              <a:pPr/>
              <a:t>01/12/2014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DCA5CDF-513D-5440-B276-E793F7111F7A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8" name="7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58812566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Se trata de transformar</a:t>
            </a:r>
            <a:r>
              <a:rPr lang="es-ES_tradnl" baseline="0" dirty="0" smtClean="0"/>
              <a:t> un producto en desuso en un material con </a:t>
            </a:r>
            <a:r>
              <a:rPr lang="es-ES_tradnl" baseline="0" dirty="0" err="1" smtClean="0"/>
              <a:t>especificaiones</a:t>
            </a:r>
            <a:r>
              <a:rPr lang="es-ES_tradnl" baseline="0" dirty="0" smtClean="0"/>
              <a:t>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E05A-3592-4F09-8D95-97A5FFE054EC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Difícil de destruir porque está hecho para durar y resistir </a:t>
            </a:r>
          </a:p>
          <a:p>
            <a:r>
              <a:rPr lang="es-ES_tradnl" dirty="0" smtClean="0"/>
              <a:t>Tiene</a:t>
            </a:r>
            <a:r>
              <a:rPr lang="es-ES_tradnl" baseline="0" dirty="0" smtClean="0"/>
              <a:t> “buenas propiedades”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E05A-3592-4F09-8D95-97A5FFE054EC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29% </a:t>
            </a:r>
            <a:r>
              <a:rPr lang="es-ES_tradnl" dirty="0" err="1" smtClean="0"/>
              <a:t>aprox</a:t>
            </a:r>
            <a:r>
              <a:rPr lang="es-ES_tradnl" dirty="0" smtClean="0"/>
              <a:t>,</a:t>
            </a:r>
            <a:r>
              <a:rPr lang="es-ES_tradnl" baseline="0" dirty="0" smtClean="0"/>
              <a:t> caucho natural de vehículo ligero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E05A-3592-4F09-8D95-97A5FFE054EC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método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densimétrico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Dicho método se basa en la diferencia existente entre el granulado de caucho y las impurezas que suelen presentarse en el granulado de caucho tales como cristal, arena o metales no magnéticos.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E05A-3592-4F09-8D95-97A5FFE054EC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1200" dirty="0" smtClean="0">
                <a:ea typeface="Calibri" pitchFamily="34" charset="0"/>
                <a:cs typeface="Times New Roman" pitchFamily="18" charset="0"/>
              </a:rPr>
              <a:t>se están desarrollando nuevas normas en función de las necesidades que demanda el mercado.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E05A-3592-4F09-8D95-97A5FFE054EC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7064"/>
            <a:ext cx="822960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3479"/>
            <a:ext cx="8229600" cy="489701"/>
          </a:xfrm>
        </p:spPr>
        <p:txBody>
          <a:bodyPr anchor="b">
            <a:noAutofit/>
          </a:bodyPr>
          <a:lstStyle>
            <a:lvl1pPr>
              <a:defRPr sz="2000" b="1" i="0" cap="all">
                <a:latin typeface="Arial Narrow"/>
              </a:defRPr>
            </a:lvl1pPr>
          </a:lstStyle>
          <a:p>
            <a:r>
              <a:rPr lang="es-ES" dirty="0" smtClean="0"/>
              <a:t>Haga clic para modificar el estilo de título del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843559"/>
            <a:ext cx="8229600" cy="3751067"/>
          </a:xfrm>
        </p:spPr>
        <p:txBody>
          <a:bodyPr/>
          <a:lstStyle>
            <a:lvl1pPr>
              <a:defRPr>
                <a:latin typeface="Arial Narrow"/>
              </a:defRPr>
            </a:lvl1pPr>
            <a:lvl2pPr>
              <a:defRPr>
                <a:latin typeface="Arial Narrow"/>
              </a:defRPr>
            </a:lvl2pPr>
            <a:lvl3pPr>
              <a:defRPr>
                <a:latin typeface="Arial Narrow"/>
              </a:defRPr>
            </a:lvl3pPr>
            <a:lvl4pPr>
              <a:defRPr>
                <a:latin typeface="Arial Narrow"/>
              </a:defRPr>
            </a:lvl4pPr>
            <a:lvl5pPr>
              <a:defRPr>
                <a:latin typeface="Arial Narrow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977820-05E3-EF48-8DFE-9B85D88A5D70}" type="slidenum">
              <a:rPr lang="es-ES"/>
              <a:pPr/>
              <a:t>‹Nº›</a:t>
            </a:fld>
            <a:r>
              <a:rPr lang="es-ES"/>
              <a:t> / </a:t>
            </a:r>
          </a:p>
        </p:txBody>
      </p:sp>
    </p:spTree>
    <p:extLst>
      <p:ext uri="{BB962C8B-B14F-4D97-AF65-F5344CB8AC3E}">
        <p14:creationId xmlns="" xmlns:p14="http://schemas.microsoft.com/office/powerpoint/2010/main" val="332510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93708"/>
            <a:ext cx="7086600" cy="594066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600" b="1" i="0" cap="all" baseline="0">
                <a:solidFill>
                  <a:schemeClr val="tx1"/>
                </a:solidFill>
                <a:latin typeface="Arial Narrow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570414"/>
            <a:ext cx="1306488" cy="26987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dirty="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663187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93708"/>
            <a:ext cx="7086600" cy="594066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600" b="1" i="0" cap="all" baseline="0">
                <a:solidFill>
                  <a:schemeClr val="tx1"/>
                </a:solidFill>
                <a:latin typeface="Arial Narrow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4570414"/>
            <a:ext cx="1306488" cy="26987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dirty="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66318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7064"/>
            <a:ext cx="822960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3479"/>
            <a:ext cx="8229600" cy="489701"/>
          </a:xfrm>
        </p:spPr>
        <p:txBody>
          <a:bodyPr anchor="b">
            <a:noAutofit/>
          </a:bodyPr>
          <a:lstStyle>
            <a:lvl1pPr>
              <a:defRPr sz="2000" b="1" i="0" cap="all">
                <a:latin typeface="Arial Narrow"/>
              </a:defRPr>
            </a:lvl1pPr>
          </a:lstStyle>
          <a:p>
            <a:r>
              <a:rPr lang="es-ES" dirty="0" smtClean="0"/>
              <a:t>Haga clic para modificar el estilo de título del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843559"/>
            <a:ext cx="8229600" cy="3751067"/>
          </a:xfrm>
        </p:spPr>
        <p:txBody>
          <a:bodyPr/>
          <a:lstStyle>
            <a:lvl1pPr>
              <a:defRPr>
                <a:latin typeface="Arial Narrow"/>
              </a:defRPr>
            </a:lvl1pPr>
            <a:lvl2pPr>
              <a:defRPr>
                <a:latin typeface="Arial Narrow"/>
              </a:defRPr>
            </a:lvl2pPr>
            <a:lvl3pPr>
              <a:defRPr>
                <a:latin typeface="Arial Narrow"/>
              </a:defRPr>
            </a:lvl3pPr>
            <a:lvl4pPr>
              <a:defRPr>
                <a:latin typeface="Arial Narrow"/>
              </a:defRPr>
            </a:lvl4pPr>
            <a:lvl5pPr>
              <a:defRPr>
                <a:latin typeface="Arial Narrow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977820-05E3-EF48-8DFE-9B85D88A5D70}" type="slidenum">
              <a:rPr lang="es-ES" smtClean="0"/>
              <a:pPr/>
              <a:t>‹Nº›</a:t>
            </a:fld>
            <a:r>
              <a:rPr lang="es-ES" smtClean="0"/>
              <a:t> / </a:t>
            </a:r>
            <a:endParaRPr lang="es-ES"/>
          </a:p>
        </p:txBody>
      </p:sp>
      <p:pic>
        <p:nvPicPr>
          <p:cNvPr id="7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7064"/>
            <a:ext cx="822960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25105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CBA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B90BF7-E3A6-F14F-9088-7397E2EE53B9}" type="slidenum">
              <a:rPr lang="es-ES" smtClean="0"/>
              <a:pPr/>
              <a:t>‹Nº›</a:t>
            </a:fld>
            <a:r>
              <a:rPr lang="es-ES" smtClean="0"/>
              <a:t> / 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540400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3626"/>
            <a:ext cx="8001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0" y="573530"/>
            <a:ext cx="8229600" cy="489701"/>
          </a:xfrm>
        </p:spPr>
        <p:txBody>
          <a:bodyPr anchor="b">
            <a:noAutofit/>
          </a:bodyPr>
          <a:lstStyle>
            <a:lvl1pPr>
              <a:defRPr sz="2600" b="1" i="0" cap="all">
                <a:latin typeface="Arial Narrow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AA3C68-43F1-8842-B04C-0EE110F3612B}" type="slidenum">
              <a:rPr lang="es-ES" smtClean="0"/>
              <a:pPr/>
              <a:t>‹Nº›</a:t>
            </a:fld>
            <a:r>
              <a:rPr lang="es-ES" smtClean="0"/>
              <a:t> / </a:t>
            </a:r>
            <a:endParaRPr lang="es-ES"/>
          </a:p>
        </p:txBody>
      </p:sp>
      <p:pic>
        <p:nvPicPr>
          <p:cNvPr id="8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3626"/>
            <a:ext cx="8001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4583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3626"/>
            <a:ext cx="8001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497864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 cap="all">
                <a:solidFill>
                  <a:srgbClr val="9CBA4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977684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2" y="1497864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 cap="all">
                <a:solidFill>
                  <a:srgbClr val="9CBA4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2" y="1977684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0" y="573530"/>
            <a:ext cx="8229600" cy="489701"/>
          </a:xfrm>
        </p:spPr>
        <p:txBody>
          <a:bodyPr anchor="b">
            <a:noAutofit/>
          </a:bodyPr>
          <a:lstStyle>
            <a:lvl1pPr>
              <a:defRPr sz="2600" b="1" i="0" cap="all">
                <a:latin typeface="Arial Narrow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12C96F-EAAA-1A42-9BE7-AC86FFFEE217}" type="slidenum">
              <a:rPr lang="es-ES" smtClean="0"/>
              <a:pPr/>
              <a:t>‹Nº›</a:t>
            </a:fld>
            <a:r>
              <a:rPr lang="es-ES" smtClean="0"/>
              <a:t> / </a:t>
            </a:r>
            <a:endParaRPr lang="es-ES"/>
          </a:p>
        </p:txBody>
      </p:sp>
      <p:pic>
        <p:nvPicPr>
          <p:cNvPr id="10" name="Imagen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3626"/>
            <a:ext cx="8001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430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573530"/>
            <a:ext cx="8229600" cy="489701"/>
          </a:xfrm>
        </p:spPr>
        <p:txBody>
          <a:bodyPr anchor="b">
            <a:noAutofit/>
          </a:bodyPr>
          <a:lstStyle>
            <a:lvl1pPr>
              <a:defRPr sz="2600" b="1" i="0" cap="all">
                <a:latin typeface="Arial Narrow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AF1CC3-E88C-5A4B-8F8D-328C6C738BED}" type="slidenum">
              <a:rPr lang="es-ES" smtClean="0"/>
              <a:pPr/>
              <a:t>‹Nº›</a:t>
            </a:fld>
            <a:r>
              <a:rPr lang="es-ES" smtClean="0"/>
              <a:t> / </a:t>
            </a:r>
            <a:endParaRPr lang="es-ES"/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7126568" y="4515966"/>
            <a:ext cx="2017432" cy="3243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/>
                </a:solidFill>
                <a:latin typeface="Arial Narrow"/>
                <a:ea typeface="ヒラギノ角ゴ Pro W3" charset="0"/>
                <a:cs typeface="Arial Narrow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700" b="0" i="1" kern="1200" dirty="0" smtClean="0">
                <a:solidFill>
                  <a:srgbClr val="9CBA47"/>
                </a:solidFill>
                <a:latin typeface="Arial Narrow"/>
                <a:ea typeface="ヒラギノ角ゴ Pro W3" charset="0"/>
                <a:cs typeface="Arial Narrow"/>
              </a:rPr>
              <a:t>&gt;&gt; Dando valor al neumático fuera</a:t>
            </a:r>
            <a:r>
              <a:rPr lang="es-ES_tradnl" sz="700" b="0" i="1" kern="1200" baseline="0" dirty="0" smtClean="0">
                <a:solidFill>
                  <a:srgbClr val="9CBA47"/>
                </a:solidFill>
                <a:latin typeface="Arial Narrow"/>
                <a:ea typeface="ヒラギノ角ゴ Pro W3" charset="0"/>
                <a:cs typeface="Arial Narrow"/>
              </a:rPr>
              <a:t> de uso</a:t>
            </a:r>
            <a:endParaRPr lang="es-ES" sz="700" b="0" i="1" dirty="0">
              <a:solidFill>
                <a:srgbClr val="9CBA47"/>
              </a:solidFill>
              <a:latin typeface="Arial Narrow"/>
              <a:cs typeface="Arial Narrow"/>
            </a:endParaRPr>
          </a:p>
        </p:txBody>
      </p:sp>
      <p:sp>
        <p:nvSpPr>
          <p:cNvPr id="6" name="Subtítulo 2"/>
          <p:cNvSpPr txBox="1">
            <a:spLocks/>
          </p:cNvSpPr>
          <p:nvPr userDrawn="1"/>
        </p:nvSpPr>
        <p:spPr bwMode="auto">
          <a:xfrm>
            <a:off x="7126568" y="4515966"/>
            <a:ext cx="2017432" cy="3243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/>
                </a:solidFill>
                <a:latin typeface="Arial Narrow"/>
                <a:ea typeface="ヒラギノ角ゴ Pro W3" charset="0"/>
                <a:cs typeface="Arial Narrow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700" b="0" i="1" kern="1200" dirty="0" smtClean="0">
                <a:solidFill>
                  <a:srgbClr val="9CBA47"/>
                </a:solidFill>
                <a:latin typeface="Arial Narrow"/>
                <a:ea typeface="ヒラギノ角ゴ Pro W3" charset="0"/>
                <a:cs typeface="Arial Narrow"/>
              </a:rPr>
              <a:t>&gt;&gt; Dando valor al neumático fuera</a:t>
            </a:r>
            <a:r>
              <a:rPr lang="es-ES_tradnl" sz="700" b="0" i="1" kern="1200" baseline="0" dirty="0" smtClean="0">
                <a:solidFill>
                  <a:srgbClr val="9CBA47"/>
                </a:solidFill>
                <a:latin typeface="Arial Narrow"/>
                <a:ea typeface="ヒラギノ角ゴ Pro W3" charset="0"/>
                <a:cs typeface="Arial Narrow"/>
              </a:rPr>
              <a:t> de uso</a:t>
            </a:r>
            <a:endParaRPr lang="es-ES" sz="700" b="0" i="1" dirty="0">
              <a:solidFill>
                <a:srgbClr val="9CBA47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0219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B240EA-9FBF-2D44-A5A1-D44F2FA5CBB1}" type="slidenum">
              <a:rPr lang="es-ES" smtClean="0"/>
              <a:pPr/>
              <a:t>‹Nº›</a:t>
            </a:fld>
            <a:r>
              <a:rPr lang="es-ES" smtClean="0"/>
              <a:t> / 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89950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0" i="0" cap="all">
                <a:solidFill>
                  <a:srgbClr val="9CBA47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E989B-DB77-5444-8773-21D595A3BAF7}" type="slidenum">
              <a:rPr lang="es-ES" smtClean="0"/>
              <a:pPr/>
              <a:t>‹Nº›</a:t>
            </a:fld>
            <a:r>
              <a:rPr lang="es-ES" smtClean="0"/>
              <a:t> / 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27199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0" i="0" cap="all">
                <a:solidFill>
                  <a:srgbClr val="9CBA47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5B38F9-C814-2848-8926-4E290BA0F6CD}" type="slidenum">
              <a:rPr lang="es-ES" smtClean="0"/>
              <a:pPr/>
              <a:t>‹Nº›</a:t>
            </a:fld>
            <a:r>
              <a:rPr lang="es-ES" smtClean="0"/>
              <a:t> / </a:t>
            </a:r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81095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CBA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B90BF7-E3A6-F14F-9088-7397E2EE53B9}" type="slidenum">
              <a:rPr lang="es-ES"/>
              <a:pPr/>
              <a:t>‹Nº›</a:t>
            </a:fld>
            <a:r>
              <a:rPr lang="es-ES"/>
              <a:t> / </a:t>
            </a:r>
          </a:p>
        </p:txBody>
      </p:sp>
    </p:spTree>
    <p:extLst>
      <p:ext uri="{BB962C8B-B14F-4D97-AF65-F5344CB8AC3E}">
        <p14:creationId xmlns="" xmlns:p14="http://schemas.microsoft.com/office/powerpoint/2010/main" val="2540400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3626"/>
            <a:ext cx="8001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0" y="573530"/>
            <a:ext cx="8229600" cy="489701"/>
          </a:xfrm>
        </p:spPr>
        <p:txBody>
          <a:bodyPr anchor="b">
            <a:noAutofit/>
          </a:bodyPr>
          <a:lstStyle>
            <a:lvl1pPr>
              <a:defRPr sz="2600" b="1" i="0" cap="all">
                <a:latin typeface="Arial Narrow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AA3C68-43F1-8842-B04C-0EE110F3612B}" type="slidenum">
              <a:rPr lang="es-ES"/>
              <a:pPr/>
              <a:t>‹Nº›</a:t>
            </a:fld>
            <a:r>
              <a:rPr lang="es-ES"/>
              <a:t> / </a:t>
            </a:r>
          </a:p>
        </p:txBody>
      </p:sp>
    </p:spTree>
    <p:extLst>
      <p:ext uri="{BB962C8B-B14F-4D97-AF65-F5344CB8AC3E}">
        <p14:creationId xmlns="" xmlns:p14="http://schemas.microsoft.com/office/powerpoint/2010/main" val="1345835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63626"/>
            <a:ext cx="8001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497864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 cap="all">
                <a:solidFill>
                  <a:srgbClr val="9CBA4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977684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2" y="1497864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i="0" cap="all">
                <a:solidFill>
                  <a:srgbClr val="9CBA4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2" y="1977684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0" y="573530"/>
            <a:ext cx="8229600" cy="489701"/>
          </a:xfrm>
        </p:spPr>
        <p:txBody>
          <a:bodyPr anchor="b">
            <a:noAutofit/>
          </a:bodyPr>
          <a:lstStyle>
            <a:lvl1pPr>
              <a:defRPr sz="2600" b="1" i="0" cap="all">
                <a:latin typeface="Arial Narrow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12C96F-EAAA-1A42-9BE7-AC86FFFEE217}" type="slidenum">
              <a:rPr lang="es-ES"/>
              <a:pPr/>
              <a:t>‹Nº›</a:t>
            </a:fld>
            <a:r>
              <a:rPr lang="es-ES"/>
              <a:t> / </a:t>
            </a:r>
          </a:p>
        </p:txBody>
      </p:sp>
    </p:spTree>
    <p:extLst>
      <p:ext uri="{BB962C8B-B14F-4D97-AF65-F5344CB8AC3E}">
        <p14:creationId xmlns="" xmlns:p14="http://schemas.microsoft.com/office/powerpoint/2010/main" val="19430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573530"/>
            <a:ext cx="8229600" cy="489701"/>
          </a:xfrm>
        </p:spPr>
        <p:txBody>
          <a:bodyPr anchor="b">
            <a:noAutofit/>
          </a:bodyPr>
          <a:lstStyle>
            <a:lvl1pPr>
              <a:defRPr sz="2600" b="1" i="0" cap="all">
                <a:latin typeface="Arial Narrow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AF1CC3-E88C-5A4B-8F8D-328C6C738BED}" type="slidenum">
              <a:rPr lang="es-ES"/>
              <a:pPr/>
              <a:t>‹Nº›</a:t>
            </a:fld>
            <a:r>
              <a:rPr lang="es-ES"/>
              <a:t> / </a:t>
            </a:r>
          </a:p>
        </p:txBody>
      </p:sp>
      <p:sp>
        <p:nvSpPr>
          <p:cNvPr id="5" name="Subtítulo 2"/>
          <p:cNvSpPr txBox="1">
            <a:spLocks/>
          </p:cNvSpPr>
          <p:nvPr userDrawn="1"/>
        </p:nvSpPr>
        <p:spPr bwMode="auto">
          <a:xfrm>
            <a:off x="7126568" y="4515966"/>
            <a:ext cx="2017432" cy="3243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/>
                </a:solidFill>
                <a:latin typeface="Arial Narrow"/>
                <a:ea typeface="ヒラギノ角ゴ Pro W3" charset="0"/>
                <a:cs typeface="Arial Narrow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700" b="0" i="1" kern="1200" dirty="0" smtClean="0">
                <a:solidFill>
                  <a:srgbClr val="9CBA47"/>
                </a:solidFill>
                <a:latin typeface="Arial Narrow"/>
                <a:ea typeface="ヒラギノ角ゴ Pro W3" charset="0"/>
                <a:cs typeface="Arial Narrow"/>
              </a:rPr>
              <a:t>&gt;&gt; Dando valor al neumático fuera</a:t>
            </a:r>
            <a:r>
              <a:rPr lang="es-ES_tradnl" sz="700" b="0" i="1" kern="1200" baseline="0" dirty="0" smtClean="0">
                <a:solidFill>
                  <a:srgbClr val="9CBA47"/>
                </a:solidFill>
                <a:latin typeface="Arial Narrow"/>
                <a:ea typeface="ヒラギノ角ゴ Pro W3" charset="0"/>
                <a:cs typeface="Arial Narrow"/>
              </a:rPr>
              <a:t> de uso</a:t>
            </a:r>
            <a:endParaRPr lang="es-ES" sz="700" b="0" i="1" dirty="0">
              <a:solidFill>
                <a:srgbClr val="9CBA47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0219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B240EA-9FBF-2D44-A5A1-D44F2FA5CBB1}" type="slidenum">
              <a:rPr lang="es-ES"/>
              <a:pPr/>
              <a:t>‹Nº›</a:t>
            </a:fld>
            <a:r>
              <a:rPr lang="es-ES"/>
              <a:t> / </a:t>
            </a:r>
          </a:p>
        </p:txBody>
      </p:sp>
    </p:spTree>
    <p:extLst>
      <p:ext uri="{BB962C8B-B14F-4D97-AF65-F5344CB8AC3E}">
        <p14:creationId xmlns="" xmlns:p14="http://schemas.microsoft.com/office/powerpoint/2010/main" val="188995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0" i="0" cap="all">
                <a:solidFill>
                  <a:srgbClr val="9CBA47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BE989B-DB77-5444-8773-21D595A3BAF7}" type="slidenum">
              <a:rPr lang="es-ES"/>
              <a:pPr/>
              <a:t>‹Nº›</a:t>
            </a:fld>
            <a:r>
              <a:rPr lang="es-ES"/>
              <a:t> / </a:t>
            </a:r>
          </a:p>
        </p:txBody>
      </p:sp>
    </p:spTree>
    <p:extLst>
      <p:ext uri="{BB962C8B-B14F-4D97-AF65-F5344CB8AC3E}">
        <p14:creationId xmlns="" xmlns:p14="http://schemas.microsoft.com/office/powerpoint/2010/main" val="12719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0" i="0" cap="all">
                <a:solidFill>
                  <a:srgbClr val="9CBA47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5B38F9-C814-2848-8926-4E290BA0F6CD}" type="slidenum">
              <a:rPr lang="es-ES"/>
              <a:pPr/>
              <a:t>‹Nº›</a:t>
            </a:fld>
            <a:r>
              <a:rPr lang="es-ES"/>
              <a:t> / </a:t>
            </a:r>
          </a:p>
        </p:txBody>
      </p:sp>
    </p:spTree>
    <p:extLst>
      <p:ext uri="{BB962C8B-B14F-4D97-AF65-F5344CB8AC3E}">
        <p14:creationId xmlns="" xmlns:p14="http://schemas.microsoft.com/office/powerpoint/2010/main" val="381095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57200" y="4840288"/>
            <a:ext cx="2133600" cy="2016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Arial Narrow" charset="0"/>
              </a:defRPr>
            </a:lvl1pPr>
          </a:lstStyle>
          <a:p>
            <a:fld id="{7370367F-BF17-274F-88FB-F7090E55B960}" type="slidenum">
              <a:rPr lang="es-ES"/>
              <a:pPr/>
              <a:t>‹Nº›</a:t>
            </a:fld>
            <a:r>
              <a:rPr lang="es-ES"/>
              <a:t> / </a:t>
            </a:r>
          </a:p>
        </p:txBody>
      </p:sp>
      <p:sp>
        <p:nvSpPr>
          <p:cNvPr id="3" name="Redondear rectángulo de esquina del mismo lado 2"/>
          <p:cNvSpPr/>
          <p:nvPr userDrawn="1"/>
        </p:nvSpPr>
        <p:spPr>
          <a:xfrm rot="16200000">
            <a:off x="7477552" y="-1474286"/>
            <a:ext cx="201057" cy="3131841"/>
          </a:xfrm>
          <a:prstGeom prst="round2Same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1" algn="l"/>
            <a:r>
              <a:rPr lang="es-ES" sz="800" b="1" dirty="0" smtClean="0"/>
              <a:t>Producción del polvo de NFU – Especificaciones de materiales</a:t>
            </a:r>
            <a:endParaRPr lang="es-ES" sz="800" b="1" i="0" dirty="0">
              <a:latin typeface="Arial Narrow"/>
              <a:cs typeface="Arial Narrow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8" r:id="rId9"/>
    <p:sldLayoutId id="2147483739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8377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57200" y="4840288"/>
            <a:ext cx="2133600" cy="2016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latin typeface="Arial Narrow" charset="0"/>
              </a:defRPr>
            </a:lvl1pPr>
          </a:lstStyle>
          <a:p>
            <a:fld id="{7370367F-BF17-274F-88FB-F7090E55B960}" type="slidenum">
              <a:rPr lang="es-ES" smtClean="0"/>
              <a:pPr/>
              <a:t>‹Nº›</a:t>
            </a:fld>
            <a:r>
              <a:rPr lang="es-ES" smtClean="0"/>
              <a:t> / </a:t>
            </a:r>
            <a:endParaRPr lang="es-ES"/>
          </a:p>
        </p:txBody>
      </p:sp>
      <p:sp>
        <p:nvSpPr>
          <p:cNvPr id="3" name="Redondear rectángulo de esquina del mismo lado 2"/>
          <p:cNvSpPr/>
          <p:nvPr/>
        </p:nvSpPr>
        <p:spPr>
          <a:xfrm rot="16200000">
            <a:off x="7837592" y="-1114237"/>
            <a:ext cx="201057" cy="2411761"/>
          </a:xfrm>
          <a:prstGeom prst="round2Same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1" algn="l"/>
            <a:r>
              <a:rPr lang="es-ES" sz="1000" dirty="0" smtClean="0"/>
              <a:t>TÍTULO</a:t>
            </a:r>
            <a:endParaRPr lang="es-ES" sz="1000" b="0" i="0" dirty="0">
              <a:latin typeface="Arial Narrow"/>
              <a:cs typeface="Arial Narrow"/>
            </a:endParaRPr>
          </a:p>
        </p:txBody>
      </p:sp>
      <p:sp>
        <p:nvSpPr>
          <p:cNvPr id="6" name="Redondear rectángulo de esquina del mismo lado 2"/>
          <p:cNvSpPr/>
          <p:nvPr userDrawn="1"/>
        </p:nvSpPr>
        <p:spPr>
          <a:xfrm rot="16200000">
            <a:off x="7837592" y="-1114237"/>
            <a:ext cx="201057" cy="2411761"/>
          </a:xfrm>
          <a:prstGeom prst="round2Same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1" algn="l"/>
            <a:r>
              <a:rPr lang="es-ES" sz="1000" dirty="0" smtClean="0"/>
              <a:t>TÍTULO</a:t>
            </a:r>
            <a:endParaRPr lang="es-ES" sz="1000" b="0" i="0" dirty="0">
              <a:latin typeface="Arial Narrow"/>
              <a:cs typeface="Arial Narrow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charset="0"/>
          <a:ea typeface="ヒラギノ角ゴ Pro W3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63638"/>
            <a:ext cx="7990656" cy="1224013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s-ES_tradnl" sz="2800" dirty="0" smtClean="0"/>
              <a:t>“Producción del polvo de NFU: especificaciones de los materiales”</a:t>
            </a:r>
            <a:endParaRPr lang="es-ES" sz="2800" cap="none" dirty="0">
              <a:ea typeface="+mj-ea"/>
            </a:endParaRPr>
          </a:p>
        </p:txBody>
      </p:sp>
      <p:sp>
        <p:nvSpPr>
          <p:cNvPr id="12291" name="Subtítulo 2"/>
          <p:cNvSpPr>
            <a:spLocks noGrp="1"/>
          </p:cNvSpPr>
          <p:nvPr>
            <p:ph type="subTitle" idx="1"/>
          </p:nvPr>
        </p:nvSpPr>
        <p:spPr>
          <a:xfrm>
            <a:off x="1371600" y="3202682"/>
            <a:ext cx="6400800" cy="953244"/>
          </a:xfrm>
        </p:spPr>
        <p:txBody>
          <a:bodyPr/>
          <a:lstStyle/>
          <a:p>
            <a:pPr algn="l"/>
            <a:r>
              <a:rPr lang="es-ES_tradnl" sz="1800" dirty="0" smtClean="0"/>
              <a:t>Leticia Saiz Rodríguez</a:t>
            </a:r>
            <a:br>
              <a:rPr lang="es-ES_tradnl" sz="1800" dirty="0" smtClean="0"/>
            </a:br>
            <a:r>
              <a:rPr lang="es-ES_tradnl" sz="1800" dirty="0" smtClean="0"/>
              <a:t>Técnico Desarrollo de Mercados de Valorización</a:t>
            </a:r>
            <a:br>
              <a:rPr lang="es-ES_tradnl" sz="1800" dirty="0" smtClean="0"/>
            </a:br>
            <a:r>
              <a:rPr lang="es-ES_tradnl" sz="1800" dirty="0" smtClean="0"/>
              <a:t>lsaiz@signus.es</a:t>
            </a:r>
            <a:endParaRPr lang="es-ES" sz="1800" dirty="0">
              <a:latin typeface="Arial Narrow" charset="0"/>
              <a:cs typeface="Arial Narrow" charset="0"/>
            </a:endParaRPr>
          </a:p>
        </p:txBody>
      </p:sp>
      <p:sp>
        <p:nvSpPr>
          <p:cNvPr id="9" name="Marcador de fecha 3"/>
          <p:cNvSpPr>
            <a:spLocks noGrp="1"/>
          </p:cNvSpPr>
          <p:nvPr>
            <p:ph type="dt" sz="half" idx="10"/>
          </p:nvPr>
        </p:nvSpPr>
        <p:spPr>
          <a:xfrm>
            <a:off x="1043608" y="2787651"/>
            <a:ext cx="3456384" cy="26987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dirty="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</a:lstStyle>
          <a:p>
            <a:pPr>
              <a:defRPr/>
            </a:pPr>
            <a:r>
              <a:rPr lang="es-ES_tradnl" sz="1800" dirty="0" smtClean="0"/>
              <a:t>Madrid, 3 de diciembre de 2014</a:t>
            </a:r>
            <a:endParaRPr lang="es-ES" sz="18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328" y="1242420"/>
            <a:ext cx="1391311" cy="284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10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38" name="Rectangle 19"/>
          <p:cNvSpPr>
            <a:spLocks noChangeArrowheads="1"/>
          </p:cNvSpPr>
          <p:nvPr/>
        </p:nvSpPr>
        <p:spPr bwMode="auto">
          <a:xfrm>
            <a:off x="251520" y="1015157"/>
            <a:ext cx="8568952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600" b="1" dirty="0" smtClean="0">
                <a:solidFill>
                  <a:srgbClr val="78B832"/>
                </a:solidFill>
                <a:ea typeface="Calibri" pitchFamily="34" charset="0"/>
                <a:cs typeface="Times New Roman" pitchFamily="18" charset="0"/>
              </a:rPr>
              <a:t>¿QUÉ ESPECIFICACIONES DEBE CUMPLIR EL POLVO DE CAUCHO?</a:t>
            </a:r>
          </a:p>
          <a:p>
            <a:pPr algn="ctr">
              <a:lnSpc>
                <a:spcPct val="150000"/>
              </a:lnSpc>
            </a:pPr>
            <a:endParaRPr lang="es-ES_tradnl" sz="1000" b="1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rPr>
              <a:t>Producción del polvo de NFU – especificaciones de materiales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99592" y="1646386"/>
            <a:ext cx="7128792" cy="2077492"/>
          </a:xfrm>
          <a:prstGeom prst="rect">
            <a:avLst/>
          </a:prstGeom>
          <a:solidFill>
            <a:srgbClr val="E7ECCA"/>
          </a:solidFill>
          <a:ln>
            <a:solidFill>
              <a:srgbClr val="DFE5B9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endParaRPr lang="es-ES_tradnl" sz="1600" b="1" dirty="0" smtClean="0">
              <a:solidFill>
                <a:srgbClr val="0070C0"/>
              </a:solidFill>
            </a:endParaRPr>
          </a:p>
          <a:p>
            <a:pPr algn="ctr"/>
            <a:endParaRPr lang="es-ES_tradnl" sz="1600" b="1" dirty="0" smtClean="0">
              <a:solidFill>
                <a:srgbClr val="0070C0"/>
              </a:solidFill>
            </a:endParaRPr>
          </a:p>
          <a:p>
            <a:pPr algn="ctr"/>
            <a:r>
              <a:rPr lang="es-ES_tradnl" sz="1600" b="1" dirty="0" smtClean="0">
                <a:solidFill>
                  <a:srgbClr val="0070C0"/>
                </a:solidFill>
              </a:rPr>
              <a:t>Manual de empleo de caucho de NFU en mezclas bituminosas (2007)</a:t>
            </a:r>
          </a:p>
          <a:p>
            <a:pPr algn="ctr"/>
            <a:endParaRPr lang="es-ES_tradnl" sz="1600" b="1" dirty="0" smtClean="0">
              <a:solidFill>
                <a:srgbClr val="0070C0"/>
              </a:solidFill>
            </a:endParaRPr>
          </a:p>
          <a:p>
            <a:pPr algn="ctr"/>
            <a:endParaRPr lang="es-ES_tradnl" sz="900" b="1" dirty="0" smtClean="0">
              <a:solidFill>
                <a:srgbClr val="0070C0"/>
              </a:solidFill>
            </a:endParaRPr>
          </a:p>
          <a:p>
            <a:pPr algn="just"/>
            <a:r>
              <a:rPr lang="es-ES_tradnl" sz="1400" dirty="0" smtClean="0">
                <a:solidFill>
                  <a:schemeClr val="tx2"/>
                </a:solidFill>
              </a:rPr>
              <a:t>Redactado por el CEDEX por encargo del Ministerio de Fomento y Ministerio de Medio Ambiente</a:t>
            </a:r>
          </a:p>
          <a:p>
            <a:pPr algn="just"/>
            <a:endParaRPr lang="es-ES_tradnl" sz="1400" dirty="0" smtClean="0">
              <a:solidFill>
                <a:schemeClr val="tx2"/>
              </a:solidFill>
            </a:endParaRPr>
          </a:p>
          <a:p>
            <a:pPr algn="just"/>
            <a:endParaRPr lang="es-ES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11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38" name="Rectangle 19"/>
          <p:cNvSpPr>
            <a:spLocks noChangeArrowheads="1"/>
          </p:cNvSpPr>
          <p:nvPr/>
        </p:nvSpPr>
        <p:spPr bwMode="auto">
          <a:xfrm>
            <a:off x="179512" y="897564"/>
            <a:ext cx="8784976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600" b="1" dirty="0" smtClean="0">
                <a:solidFill>
                  <a:srgbClr val="78B83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¿QUÉ ESPECIFICACIONES DEBE CUMPLIR EL POLVO DE CAUCHO?</a:t>
            </a:r>
          </a:p>
          <a:p>
            <a:pPr marL="361950">
              <a:lnSpc>
                <a:spcPct val="150000"/>
              </a:lnSpc>
            </a:pPr>
            <a:r>
              <a:rPr lang="es-ES_tradnl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		GRANULOMETRÍA</a:t>
            </a:r>
          </a:p>
          <a:p>
            <a:pPr algn="just">
              <a:lnSpc>
                <a:spcPct val="150000"/>
              </a:lnSpc>
            </a:pPr>
            <a:endParaRPr lang="es-ES_tradnl" sz="1400" b="1" dirty="0" smtClean="0">
              <a:solidFill>
                <a:srgbClr val="78B832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</a:pPr>
            <a:endParaRPr lang="es-ES_tradnl" sz="700" b="1" dirty="0" smtClean="0"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17" name="16 Tabla"/>
          <p:cNvGraphicFramePr>
            <a:graphicFrameLocks noGrp="1"/>
          </p:cNvGraphicFramePr>
          <p:nvPr/>
        </p:nvGraphicFramePr>
        <p:xfrm>
          <a:off x="683568" y="1761660"/>
          <a:ext cx="4896544" cy="268756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109280"/>
                <a:gridCol w="903977"/>
                <a:gridCol w="979309"/>
                <a:gridCol w="903978"/>
              </a:tblGrid>
              <a:tr h="432048">
                <a:tc rowSpan="2"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TAMIZ </a:t>
                      </a:r>
                    </a:p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(UNE</a:t>
                      </a:r>
                      <a:r>
                        <a:rPr lang="es-ES_tradnl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EN 933-2) </a:t>
                      </a:r>
                    </a:p>
                    <a:p>
                      <a:pPr algn="ctr"/>
                      <a:r>
                        <a:rPr lang="es-ES_tradnl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mm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P-1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P-2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P-3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1450">
                <a:tc vMerge="1"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% que</a:t>
                      </a:r>
                      <a:r>
                        <a:rPr lang="es-ES_tradnl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atraviesa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1,5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75 – 100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45 – 90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0,500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30 – 80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 – 80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0,250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 – 50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 – 70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 – 40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0,125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 – 30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 – 30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 – 25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0,063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 –</a:t>
                      </a:r>
                      <a:r>
                        <a:rPr lang="es-ES_tradnl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 – 15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0 – 15</a:t>
                      </a:r>
                      <a:endParaRPr lang="es-E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 bwMode="auto">
          <a:xfrm>
            <a:off x="3707904" y="1761660"/>
            <a:ext cx="1872208" cy="268756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rPr>
              <a:t>Producción del polvo de NFU – especificaciones de materiales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54552"/>
            <a:ext cx="2088232" cy="222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12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38" name="Rectangle 19"/>
          <p:cNvSpPr>
            <a:spLocks noChangeArrowheads="1"/>
          </p:cNvSpPr>
          <p:nvPr/>
        </p:nvSpPr>
        <p:spPr bwMode="auto">
          <a:xfrm>
            <a:off x="323528" y="897564"/>
            <a:ext cx="8568952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b="1" dirty="0" smtClean="0">
                <a:solidFill>
                  <a:srgbClr val="78B832"/>
                </a:solidFill>
                <a:ea typeface="Calibri" pitchFamily="34" charset="0"/>
                <a:cs typeface="Times New Roman" pitchFamily="18" charset="0"/>
              </a:rPr>
              <a:t>¿QUÉ ESPECIFICACIONES DEBE CUMPLIR EL POLVO DE CAUCHO?</a:t>
            </a:r>
          </a:p>
          <a:p>
            <a:pPr algn="just">
              <a:lnSpc>
                <a:spcPct val="150000"/>
              </a:lnSpc>
            </a:pPr>
            <a:endParaRPr lang="es-ES_tradnl" sz="1600" b="1" dirty="0" smtClean="0">
              <a:solidFill>
                <a:srgbClr val="78B832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s-ES_tradnl" sz="800" b="1" dirty="0" smtClean="0"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8" name="17 Tabla"/>
          <p:cNvGraphicFramePr>
            <a:graphicFrameLocks noGrp="1"/>
          </p:cNvGraphicFramePr>
          <p:nvPr/>
        </p:nvGraphicFramePr>
        <p:xfrm>
          <a:off x="1331641" y="1707655"/>
          <a:ext cx="6336704" cy="2232247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3419219"/>
                <a:gridCol w="1055497"/>
                <a:gridCol w="930994"/>
                <a:gridCol w="930994"/>
              </a:tblGrid>
              <a:tr h="31466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+mn-lt"/>
                          <a:ea typeface="Times New Roman"/>
                          <a:cs typeface="Arial"/>
                        </a:rPr>
                        <a:t>Características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latin typeface="+mn-lt"/>
                          <a:ea typeface="Times New Roman"/>
                          <a:cs typeface="Arial"/>
                        </a:rPr>
                        <a:t>Unidad</a:t>
                      </a:r>
                      <a:endParaRPr lang="es-ES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+mn-lt"/>
                          <a:ea typeface="Times New Roman"/>
                          <a:cs typeface="Arial"/>
                        </a:rPr>
                        <a:t>Especificación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225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>
                          <a:latin typeface="+mn-lt"/>
                          <a:ea typeface="Times New Roman"/>
                          <a:cs typeface="Arial"/>
                        </a:rPr>
                        <a:t>Mínimo</a:t>
                      </a:r>
                      <a:endParaRPr lang="es-ES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+mn-lt"/>
                          <a:ea typeface="Times New Roman"/>
                          <a:cs typeface="Arial"/>
                        </a:rPr>
                        <a:t>Máximo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003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latin typeface="+mn-lt"/>
                          <a:ea typeface="Calibri"/>
                          <a:cs typeface="Times New Roman"/>
                        </a:rPr>
                        <a:t>Humedad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latin typeface="+mn-lt"/>
                          <a:ea typeface="Calibri"/>
                          <a:cs typeface="Times New Roman"/>
                        </a:rPr>
                        <a:t>% en peso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latin typeface="+mn-lt"/>
                          <a:ea typeface="Calibri"/>
                          <a:cs typeface="Times New Roman"/>
                        </a:rPr>
                        <a:t>-----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latin typeface="+mn-lt"/>
                          <a:ea typeface="Calibri"/>
                          <a:cs typeface="Times New Roman"/>
                        </a:rPr>
                        <a:t>0,75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3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+mn-lt"/>
                          <a:ea typeface="Times New Roman"/>
                          <a:cs typeface="Arial"/>
                        </a:rPr>
                        <a:t>Contenido Materiales </a:t>
                      </a:r>
                      <a:r>
                        <a:rPr lang="es-ES" sz="1400" dirty="0" err="1">
                          <a:latin typeface="+mn-lt"/>
                          <a:ea typeface="Times New Roman"/>
                          <a:cs typeface="Arial"/>
                        </a:rPr>
                        <a:t>Ferromagnéticos</a:t>
                      </a:r>
                      <a:r>
                        <a:rPr lang="es-ES" sz="1400" dirty="0"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+mn-lt"/>
                          <a:ea typeface="Times New Roman"/>
                          <a:cs typeface="Arial"/>
                        </a:rPr>
                        <a:t>% en peso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+mn-lt"/>
                          <a:ea typeface="Times New Roman"/>
                          <a:cs typeface="Arial"/>
                        </a:rPr>
                        <a:t>----</a:t>
                      </a:r>
                      <a:endParaRPr lang="es-ES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+mn-lt"/>
                          <a:ea typeface="Times New Roman"/>
                          <a:cs typeface="Arial"/>
                        </a:rPr>
                        <a:t>0,01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1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+mn-lt"/>
                          <a:ea typeface="Times New Roman"/>
                          <a:cs typeface="Arial"/>
                        </a:rPr>
                        <a:t>Contenido Materiales Textiles </a:t>
                      </a:r>
                      <a:endParaRPr lang="es-ES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+mn-lt"/>
                          <a:ea typeface="Times New Roman"/>
                          <a:cs typeface="Arial"/>
                        </a:rPr>
                        <a:t>% en peso</a:t>
                      </a:r>
                      <a:endParaRPr lang="es-ES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+mn-lt"/>
                          <a:ea typeface="Times New Roman"/>
                          <a:cs typeface="Arial"/>
                        </a:rPr>
                        <a:t>----</a:t>
                      </a:r>
                      <a:endParaRPr lang="es-ES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+mn-lt"/>
                          <a:ea typeface="Times New Roman"/>
                          <a:cs typeface="Arial"/>
                        </a:rPr>
                        <a:t>0,5</a:t>
                      </a:r>
                      <a:endParaRPr lang="es-ES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5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+mn-lt"/>
                          <a:ea typeface="Times New Roman"/>
                          <a:cs typeface="Arial"/>
                        </a:rPr>
                        <a:t>Contenido otras impurezas 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>
                          <a:latin typeface="+mn-lt"/>
                          <a:ea typeface="Times New Roman"/>
                          <a:cs typeface="Arial"/>
                        </a:rPr>
                        <a:t>% en peso</a:t>
                      </a:r>
                      <a:endParaRPr lang="es-ES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+mn-lt"/>
                          <a:ea typeface="Times New Roman"/>
                          <a:cs typeface="Arial"/>
                        </a:rPr>
                        <a:t>----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+mn-lt"/>
                          <a:ea typeface="Times New Roman"/>
                          <a:cs typeface="Arial"/>
                        </a:rPr>
                        <a:t>0,25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rPr>
              <a:t>Producción del polvo de NFU – especificaciones de materiales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13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38" name="Rectangle 19"/>
          <p:cNvSpPr>
            <a:spLocks noChangeArrowheads="1"/>
          </p:cNvSpPr>
          <p:nvPr/>
        </p:nvSpPr>
        <p:spPr bwMode="auto">
          <a:xfrm>
            <a:off x="611560" y="897565"/>
            <a:ext cx="7929618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600" b="1" dirty="0" smtClean="0">
                <a:solidFill>
                  <a:srgbClr val="78B832"/>
                </a:solidFill>
                <a:ea typeface="Calibri" pitchFamily="34" charset="0"/>
                <a:cs typeface="Times New Roman" pitchFamily="18" charset="0"/>
              </a:rPr>
              <a:t>¿CÓMO SE CARACTERIZA EL POLVO DE CAUCHO?</a:t>
            </a:r>
          </a:p>
          <a:p>
            <a:pPr algn="ctr">
              <a:lnSpc>
                <a:spcPct val="150000"/>
              </a:lnSpc>
            </a:pPr>
            <a:endParaRPr lang="es-ES_tradnl" sz="700" b="1" dirty="0" smtClean="0">
              <a:solidFill>
                <a:srgbClr val="78B832"/>
              </a:solidFill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s-ES_tradnl" sz="1600" b="1" dirty="0" smtClean="0">
              <a:solidFill>
                <a:srgbClr val="78B832"/>
              </a:solidFill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s-ES_tradnl" sz="1400" b="1" dirty="0" smtClean="0">
              <a:solidFill>
                <a:srgbClr val="78B832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s-ES_tradnl" sz="700" b="1" dirty="0" smtClean="0"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043608" y="1491630"/>
            <a:ext cx="6984776" cy="152266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 smtClean="0"/>
              <a:t>UNE-CEN/TS 14243:2012 EX</a:t>
            </a:r>
          </a:p>
          <a:p>
            <a:pPr algn="ctr">
              <a:lnSpc>
                <a:spcPct val="150000"/>
              </a:lnSpc>
            </a:pPr>
            <a:r>
              <a:rPr lang="es-ES_tradnl" sz="1600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s-ES" sz="1600" b="1" dirty="0" smtClean="0"/>
              <a:t>Materiales producidos a partir de neumáticos fuera de uso. Especificación de categorías basadas en sus dimensiones e impurezas y métodos para determinar sus dimensiones e impurezas.</a:t>
            </a:r>
            <a:endParaRPr lang="es-ES_tradnl" sz="1600" b="1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rPr>
              <a:t>Producción del polvo de NFU – especificaciones de materiales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2339752" y="3381840"/>
          <a:ext cx="4104456" cy="93726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4104456"/>
              </a:tblGrid>
              <a:tr h="278130">
                <a:tc>
                  <a:txBody>
                    <a:bodyPr/>
                    <a:lstStyle/>
                    <a:p>
                      <a:r>
                        <a:rPr lang="es-ES_tradnl" sz="1600" dirty="0" smtClean="0">
                          <a:solidFill>
                            <a:schemeClr val="tx1"/>
                          </a:solidFill>
                        </a:rPr>
                        <a:t>Plan</a:t>
                      </a:r>
                      <a:r>
                        <a:rPr lang="es-ES_tradnl" sz="1600" baseline="0" dirty="0" smtClean="0">
                          <a:solidFill>
                            <a:schemeClr val="tx1"/>
                          </a:solidFill>
                        </a:rPr>
                        <a:t> de muestreo</a:t>
                      </a:r>
                      <a:endParaRPr lang="es-ES" sz="160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5B9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s-ES_tradnl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Evaluación del aspecto visual</a:t>
                      </a:r>
                      <a:endParaRPr lang="es-ES" sz="16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5B9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s-ES_tradnl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Ensayos de laboratorio</a:t>
                      </a:r>
                      <a:endParaRPr lang="es-ES" sz="16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5B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539552" y="1297056"/>
            <a:ext cx="792961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1600" b="1" dirty="0" smtClean="0"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_tradnl" sz="1000" b="1" i="0" u="none" strike="noStrike" cap="none" normalizeH="0" dirty="0" smtClean="0">
              <a:ln>
                <a:noFill/>
              </a:ln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14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027" name="Picture 3" descr="p2250196"/>
          <p:cNvPicPr>
            <a:picLocks noChangeAspect="1" noChangeArrowheads="1"/>
          </p:cNvPicPr>
          <p:nvPr/>
        </p:nvPicPr>
        <p:blipFill>
          <a:blip r:embed="rId2" cstate="print"/>
          <a:srcRect l="19843"/>
          <a:stretch>
            <a:fillRect/>
          </a:stretch>
        </p:blipFill>
        <p:spPr bwMode="auto">
          <a:xfrm>
            <a:off x="4572000" y="1923678"/>
            <a:ext cx="2736304" cy="191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395536" y="1131590"/>
          <a:ext cx="3240360" cy="1994776"/>
        </p:xfrm>
        <a:graphic>
          <a:graphicData uri="http://schemas.openxmlformats.org/drawingml/2006/table">
            <a:tbl>
              <a:tblPr/>
              <a:tblGrid>
                <a:gridCol w="2025225"/>
                <a:gridCol w="1215135"/>
              </a:tblGrid>
              <a:tr h="566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latin typeface="+mn-lt"/>
                          <a:ea typeface="Times New Roman"/>
                          <a:cs typeface="Times New Roman"/>
                        </a:rPr>
                        <a:t>POLVO </a:t>
                      </a:r>
                      <a:endParaRPr lang="es-ES" sz="2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latin typeface="+mn-lt"/>
                          <a:ea typeface="Times New Roman"/>
                          <a:cs typeface="Times New Roman"/>
                        </a:rPr>
                        <a:t>(&lt;0,8 mm)</a:t>
                      </a:r>
                      <a:endParaRPr lang="es-ES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5679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latin typeface="+mn-lt"/>
                          <a:ea typeface="Times New Roman"/>
                          <a:cs typeface="Times New Roman"/>
                        </a:rPr>
                        <a:t>TAMICES NECESARIOS PARA EL ANÁLISIS GRANULOMÉTRICO</a:t>
                      </a:r>
                      <a:endParaRPr lang="es-ES" sz="2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latin typeface="+mn-lt"/>
                          <a:ea typeface="Times New Roman"/>
                          <a:cs typeface="Times New Roman"/>
                        </a:rPr>
                        <a:t>(UNE EN 933-2)</a:t>
                      </a:r>
                      <a:endParaRPr lang="es-ES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latin typeface="+mn-lt"/>
                          <a:ea typeface="Times New Roman"/>
                          <a:cs typeface="Times New Roman"/>
                        </a:rPr>
                        <a:t>800 </a:t>
                      </a:r>
                      <a:r>
                        <a:rPr lang="es-ES_tradnl" sz="1200" dirty="0">
                          <a:latin typeface="+mn-lt"/>
                          <a:ea typeface="Times New Roman"/>
                          <a:cs typeface="Arial"/>
                        </a:rPr>
                        <a:t>m</a:t>
                      </a:r>
                      <a:r>
                        <a:rPr lang="es-ES_tradnl" sz="1200" dirty="0">
                          <a:latin typeface="+mn-lt"/>
                          <a:ea typeface="Times New Roman"/>
                          <a:cs typeface="Times New Roman"/>
                        </a:rPr>
                        <a:t>m</a:t>
                      </a:r>
                      <a:endParaRPr lang="es-ES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6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latin typeface="+mn-lt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s-ES_tradnl" sz="1200" dirty="0" smtClean="0">
                          <a:latin typeface="+mn-lt"/>
                          <a:ea typeface="Times New Roman"/>
                          <a:cs typeface="Arial"/>
                        </a:rPr>
                        <a:t>m</a:t>
                      </a:r>
                      <a:r>
                        <a:rPr lang="es-ES_tradnl" sz="1200" dirty="0" smtClean="0">
                          <a:latin typeface="+mn-lt"/>
                          <a:ea typeface="Times New Roman"/>
                          <a:cs typeface="Times New Roman"/>
                        </a:rPr>
                        <a:t>m</a:t>
                      </a:r>
                      <a:endParaRPr lang="es-ES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6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latin typeface="+mn-lt"/>
                          <a:ea typeface="Times New Roman"/>
                          <a:cs typeface="Times New Roman"/>
                        </a:rPr>
                        <a:t>250 </a:t>
                      </a:r>
                      <a:r>
                        <a:rPr lang="es-ES_tradnl" sz="1200" dirty="0" smtClean="0">
                          <a:latin typeface="+mn-lt"/>
                          <a:ea typeface="Times New Roman"/>
                          <a:cs typeface="Arial"/>
                        </a:rPr>
                        <a:t>m</a:t>
                      </a:r>
                      <a:r>
                        <a:rPr lang="es-ES_tradnl" sz="1200" dirty="0" smtClean="0">
                          <a:latin typeface="+mn-lt"/>
                          <a:ea typeface="Times New Roman"/>
                          <a:cs typeface="Times New Roman"/>
                        </a:rPr>
                        <a:t>m</a:t>
                      </a:r>
                      <a:endParaRPr lang="es-ES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6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latin typeface="+mn-lt"/>
                          <a:ea typeface="Times New Roman"/>
                          <a:cs typeface="Times New Roman"/>
                        </a:rPr>
                        <a:t>125 </a:t>
                      </a:r>
                      <a:r>
                        <a:rPr lang="es-ES_tradnl" sz="1200" dirty="0" smtClean="0">
                          <a:latin typeface="+mn-lt"/>
                          <a:ea typeface="Times New Roman"/>
                          <a:cs typeface="Arial"/>
                        </a:rPr>
                        <a:t>m</a:t>
                      </a:r>
                      <a:r>
                        <a:rPr lang="es-ES_tradnl" sz="1200" dirty="0" smtClean="0">
                          <a:latin typeface="+mn-lt"/>
                          <a:ea typeface="Times New Roman"/>
                          <a:cs typeface="Times New Roman"/>
                        </a:rPr>
                        <a:t>m</a:t>
                      </a:r>
                      <a:endParaRPr lang="es-ES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6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latin typeface="+mn-lt"/>
                          <a:ea typeface="Times New Roman"/>
                          <a:cs typeface="Times New Roman"/>
                        </a:rPr>
                        <a:t>63 </a:t>
                      </a:r>
                      <a:r>
                        <a:rPr lang="es-ES_tradnl" sz="1200" dirty="0" smtClean="0">
                          <a:latin typeface="+mn-lt"/>
                          <a:ea typeface="Times New Roman"/>
                          <a:cs typeface="Arial"/>
                        </a:rPr>
                        <a:t>m</a:t>
                      </a:r>
                      <a:r>
                        <a:rPr lang="es-ES_tradnl" sz="1200" dirty="0" smtClean="0">
                          <a:latin typeface="+mn-lt"/>
                          <a:ea typeface="Times New Roman"/>
                          <a:cs typeface="Times New Roman"/>
                        </a:rPr>
                        <a:t>m</a:t>
                      </a:r>
                      <a:endParaRPr lang="es-ES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2" descr="1108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45636"/>
            <a:ext cx="3419632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683568" y="3363838"/>
            <a:ext cx="2808312" cy="1061829"/>
          </a:xfrm>
          <a:prstGeom prst="rect">
            <a:avLst/>
          </a:prstGeom>
          <a:solidFill>
            <a:srgbClr val="DFE5B9"/>
          </a:solidFill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1400" b="1" dirty="0" smtClean="0">
                <a:solidFill>
                  <a:srgbClr val="0070C0"/>
                </a:solidFill>
              </a:rPr>
              <a:t>Serie de tamices a utilizar</a:t>
            </a:r>
            <a:endParaRPr lang="es-ES_tradnl" sz="1400" b="1" dirty="0" smtClean="0">
              <a:solidFill>
                <a:srgbClr val="0070C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s-ES_tradnl" sz="1400" b="1" dirty="0" smtClean="0">
                <a:solidFill>
                  <a:srgbClr val="0070C0"/>
                </a:solidFill>
                <a:latin typeface="+mj-lt"/>
              </a:rPr>
              <a:t>Masa muestra &gt;150 g</a:t>
            </a:r>
          </a:p>
          <a:p>
            <a:pPr>
              <a:lnSpc>
                <a:spcPct val="150000"/>
              </a:lnSpc>
            </a:pPr>
            <a:r>
              <a:rPr lang="es-ES_tradnl" sz="1400" b="1" dirty="0" smtClean="0">
                <a:solidFill>
                  <a:srgbClr val="0070C0"/>
                </a:solidFill>
                <a:latin typeface="+mj-lt"/>
              </a:rPr>
              <a:t>Tiempo de tamizado = 10 min</a:t>
            </a:r>
            <a:endParaRPr lang="es-ES" sz="1400" b="1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16" name="15 Conector recto de flecha"/>
          <p:cNvCxnSpPr/>
          <p:nvPr/>
        </p:nvCxnSpPr>
        <p:spPr bwMode="auto">
          <a:xfrm flipV="1">
            <a:off x="4860032" y="3003798"/>
            <a:ext cx="1728192" cy="1188132"/>
          </a:xfrm>
          <a:prstGeom prst="straightConnector1">
            <a:avLst/>
          </a:prstGeom>
          <a:blipFill dpi="0" rotWithShape="1">
            <a:blip r:embed="rId4" cstate="print"/>
            <a:srcRect/>
            <a:stretch>
              <a:fillRect r="-33333"/>
            </a:stretch>
          </a:blip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16 Conector recto de flecha"/>
          <p:cNvCxnSpPr/>
          <p:nvPr/>
        </p:nvCxnSpPr>
        <p:spPr bwMode="auto">
          <a:xfrm flipV="1">
            <a:off x="6804248" y="3219822"/>
            <a:ext cx="0" cy="972108"/>
          </a:xfrm>
          <a:prstGeom prst="straightConnector1">
            <a:avLst/>
          </a:prstGeom>
          <a:blipFill dpi="0" rotWithShape="1">
            <a:blip r:embed="rId5" cstate="print"/>
            <a:srcRect/>
            <a:stretch>
              <a:fillRect r="-33333"/>
            </a:stretch>
          </a:blip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20 CuadroTexto"/>
          <p:cNvSpPr txBox="1"/>
          <p:nvPr/>
        </p:nvSpPr>
        <p:spPr>
          <a:xfrm>
            <a:off x="4427984" y="4191930"/>
            <a:ext cx="331236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C00000"/>
                </a:solidFill>
                <a:latin typeface="+mj-lt"/>
              </a:rPr>
              <a:t>Aglomeraciones de textil</a:t>
            </a:r>
            <a:endParaRPr lang="es-ES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_tradnl" sz="2000" b="1" dirty="0" smtClean="0">
                <a:latin typeface="+mj-lt"/>
                <a:cs typeface="Times New Roman" pitchFamily="18" charset="0"/>
              </a:rPr>
              <a:t>ENSAYO GRANULOMÉTRICO Y CONTENIDO DE TEXTIL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15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26828"/>
            <a:ext cx="5554864" cy="271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rPr>
              <a:t>ENSAYO GRANULOMÉTRICO Y CONTENIDO DE TEXTIL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300192" y="1869672"/>
            <a:ext cx="2736304" cy="1443152"/>
          </a:xfrm>
          <a:prstGeom prst="rect">
            <a:avLst/>
          </a:prstGeom>
          <a:solidFill>
            <a:srgbClr val="E7ECCA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1200" b="1" dirty="0" smtClean="0">
                <a:solidFill>
                  <a:schemeClr val="tx2"/>
                </a:solidFill>
              </a:rPr>
              <a:t>Además de cumplir con el límite del tamaño máximo es importante conocer su distribución de tamaños a lo largo de su curva granulométrica.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755576" y="1059582"/>
            <a:ext cx="78488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+mj-lt"/>
              </a:rPr>
              <a:t>Método que consiste en la extracción del acero a través de un imán.</a:t>
            </a:r>
            <a:endParaRPr kumimoji="0" lang="es-ES_tradnl" sz="1050" b="1" i="0" u="none" strike="noStrike" cap="none" normalizeH="0" dirty="0" smtClean="0">
              <a:ln>
                <a:noFill/>
              </a:ln>
              <a:effectLst/>
              <a:latin typeface="+mj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16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95289" y="2013252"/>
            <a:ext cx="7561087" cy="1708160"/>
          </a:xfrm>
          <a:prstGeom prst="rect">
            <a:avLst/>
          </a:prstGeom>
          <a:solidFill>
            <a:srgbClr val="F1F4E0"/>
          </a:solidFill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_tradn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Masa muestra</a:t>
            </a:r>
            <a:r>
              <a:rPr kumimoji="0" lang="es-ES_tradnl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=  500 g</a:t>
            </a:r>
            <a:endParaRPr kumimoji="0" lang="es-E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Equipo requerido: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Una bandeja de material no magnético, en la que </a:t>
            </a:r>
            <a:r>
              <a:rPr lang="es-ES" sz="14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se esparce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la muestra de tal forma que el espesor de la capa sea inferior a 2 cm.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sz="14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Un 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imán</a:t>
            </a: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permanente de neodimio con una intensidad mínima de 1 Tesla y un área mayor de 2 cm</a:t>
            </a:r>
            <a:r>
              <a:rPr kumimoji="0" lang="es-ES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latin typeface="+mj-lt"/>
                <a:cs typeface="Times New Roman" pitchFamily="18" charset="0"/>
              </a:rPr>
              <a:t>ENSAYO DEL CONTENIDO DE ACERO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31032"/>
            <a:ext cx="37528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539552" y="1297056"/>
            <a:ext cx="792961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1600" b="1" dirty="0" smtClean="0"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_tradnl" sz="1000" b="1" i="0" u="none" strike="noStrike" cap="none" normalizeH="0" dirty="0" smtClean="0">
              <a:ln>
                <a:noFill/>
              </a:ln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17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9552" y="1547705"/>
            <a:ext cx="3312368" cy="1384995"/>
          </a:xfrm>
          <a:prstGeom prst="rect">
            <a:avLst/>
          </a:prstGeom>
          <a:solidFill>
            <a:srgbClr val="F1F4E0"/>
          </a:solidFill>
          <a:ln>
            <a:solidFill>
              <a:srgbClr val="0070C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1400" b="1" dirty="0" smtClean="0">
                <a:latin typeface="+mj-lt"/>
              </a:rPr>
              <a:t>Método </a:t>
            </a:r>
            <a:r>
              <a:rPr lang="es-ES" sz="1400" b="1" dirty="0" err="1" smtClean="0">
                <a:latin typeface="+mj-lt"/>
              </a:rPr>
              <a:t>densimétrico</a:t>
            </a:r>
            <a:endParaRPr lang="es-ES_tradnl" sz="1400" b="1" dirty="0" smtClean="0">
              <a:solidFill>
                <a:schemeClr val="tx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_tradn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Masa muestra</a:t>
            </a:r>
            <a:r>
              <a:rPr kumimoji="0" lang="es-ES_tradnl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=  150 g</a:t>
            </a:r>
            <a:endParaRPr kumimoji="0" lang="es-E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_tradnl" sz="14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Disolución salina (</a:t>
            </a:r>
            <a:r>
              <a:rPr lang="es-ES_tradnl" sz="1400" b="1" dirty="0" smtClean="0">
                <a:solidFill>
                  <a:schemeClr val="tx1"/>
                </a:solidFill>
                <a:latin typeface="Symbol" pitchFamily="18" charset="2"/>
                <a:ea typeface="Times New Roman" pitchFamily="18" charset="0"/>
                <a:cs typeface="Arial" pitchFamily="34" charset="0"/>
              </a:rPr>
              <a:t>r</a:t>
            </a:r>
            <a:r>
              <a:rPr lang="es-ES_tradnl" sz="14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 = 1,25 g/cm</a:t>
            </a:r>
            <a:r>
              <a:rPr lang="es-ES_tradnl" sz="1400" b="1" baseline="300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3</a:t>
            </a:r>
            <a:r>
              <a:rPr lang="es-ES_tradnl" sz="14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)</a:t>
            </a:r>
            <a:endParaRPr lang="es-ES" sz="1400" b="1" dirty="0" smtClean="0">
              <a:solidFill>
                <a:schemeClr val="tx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60032" y="4083918"/>
            <a:ext cx="208823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C00000"/>
                </a:solidFill>
              </a:rPr>
              <a:t>IMPUREZAS</a:t>
            </a:r>
            <a:endParaRPr lang="es-ES" sz="1400" b="1" dirty="0">
              <a:solidFill>
                <a:srgbClr val="C00000"/>
              </a:solidFill>
            </a:endParaRPr>
          </a:p>
        </p:txBody>
      </p:sp>
      <p:cxnSp>
        <p:nvCxnSpPr>
          <p:cNvPr id="16" name="15 Conector recto de flecha"/>
          <p:cNvCxnSpPr>
            <a:stCxn id="19" idx="0"/>
          </p:cNvCxnSpPr>
          <p:nvPr/>
        </p:nvCxnSpPr>
        <p:spPr bwMode="auto">
          <a:xfrm flipV="1">
            <a:off x="5904148" y="2517744"/>
            <a:ext cx="1260140" cy="1566174"/>
          </a:xfrm>
          <a:prstGeom prst="straightConnector1">
            <a:avLst/>
          </a:prstGeom>
          <a:blipFill dpi="0" rotWithShape="1">
            <a:blip r:embed="rId4" cstate="print"/>
            <a:srcRect/>
            <a:stretch>
              <a:fillRect r="-33333"/>
            </a:stretch>
          </a:blip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_tradnl" sz="2000" b="1" dirty="0" smtClean="0">
                <a:latin typeface="+mj-lt"/>
                <a:cs typeface="Times New Roman" pitchFamily="18" charset="0"/>
              </a:rPr>
              <a:t>ENSAYO DE IMPUREZAS</a:t>
            </a:r>
            <a:endParaRPr lang="es-ES" sz="2000" b="1" dirty="0" smtClean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539552" y="1297056"/>
            <a:ext cx="792961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1600" b="1" dirty="0" smtClean="0"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_tradnl" sz="1000" b="1" i="0" u="none" strike="noStrike" cap="none" normalizeH="0" dirty="0" smtClean="0">
              <a:ln>
                <a:noFill/>
              </a:ln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18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1636080"/>
            <a:ext cx="2664296" cy="954107"/>
          </a:xfrm>
          <a:prstGeom prst="rect">
            <a:avLst/>
          </a:prstGeom>
          <a:solidFill>
            <a:srgbClr val="F1F4E0"/>
          </a:solidFill>
          <a:ln>
            <a:solidFill>
              <a:srgbClr val="0070C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 smtClean="0">
                <a:latin typeface="+mj-lt"/>
              </a:rPr>
              <a:t>CEN TC366 </a:t>
            </a:r>
          </a:p>
          <a:p>
            <a:pPr lvl="0"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 smtClean="0">
                <a:latin typeface="+mj-lt"/>
              </a:rPr>
              <a:t>Materiales procedentes del NFU</a:t>
            </a:r>
            <a:endParaRPr lang="es-ES_tradnl" sz="1400" b="1" dirty="0" smtClean="0">
              <a:solidFill>
                <a:schemeClr val="tx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275856" y="1477109"/>
            <a:ext cx="5328592" cy="2246769"/>
          </a:xfrm>
          <a:prstGeom prst="rect">
            <a:avLst/>
          </a:prstGeom>
          <a:solidFill>
            <a:srgbClr val="F1F4E0"/>
          </a:solidFill>
          <a:ln>
            <a:solidFill>
              <a:srgbClr val="0070C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 smtClean="0">
                <a:latin typeface="+mj-lt"/>
              </a:rPr>
              <a:t>Grupos de trabajo:</a:t>
            </a:r>
          </a:p>
          <a:p>
            <a:pPr lvl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 smtClean="0">
                <a:latin typeface="+mj-lt"/>
              </a:rPr>
              <a:t>	W1 – Validación CEN/TS 14243</a:t>
            </a:r>
          </a:p>
          <a:p>
            <a:pPr lvl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	W2 – Características físicas</a:t>
            </a:r>
          </a:p>
          <a:p>
            <a:pPr lvl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	W3 – Características de la composición</a:t>
            </a:r>
          </a:p>
          <a:p>
            <a:pPr lvl="0"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ES_tradnl" sz="1400" b="1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Arial" pitchFamily="34" charset="0"/>
              </a:rPr>
              <a:t>	W4 – Propiedades generales de los NFU enteros 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9" y="2686947"/>
            <a:ext cx="1247293" cy="85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latin typeface="+mj-lt"/>
                <a:cs typeface="Times New Roman" pitchFamily="18" charset="0"/>
              </a:rPr>
              <a:t>Especificaciones de los materiales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35496" y="735547"/>
            <a:ext cx="7272808" cy="3849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0"/>
              </a:srgbClr>
            </a:outerShdw>
          </a:effectLst>
        </p:spPr>
      </p:pic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19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_tradnl" sz="2000" b="1" dirty="0" smtClean="0">
                <a:ea typeface="Calibri" pitchFamily="34" charset="0"/>
                <a:cs typeface="Times New Roman" pitchFamily="18" charset="0"/>
              </a:rPr>
              <a:t>Conclusiones</a:t>
            </a:r>
            <a:endParaRPr lang="es-ES" sz="2000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79512" y="1131590"/>
            <a:ext cx="5760640" cy="358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endParaRPr lang="es-ES_tradnl" sz="500" b="1" dirty="0" smtClean="0">
              <a:ea typeface="Calibri" pitchFamily="34" charset="0"/>
              <a:cs typeface="Times New Roman" pitchFamily="18" charset="0"/>
            </a:endParaRPr>
          </a:p>
          <a:p>
            <a:pPr marL="88900" lvl="1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ES_tradnl" sz="16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1600" b="1" dirty="0" smtClean="0">
                <a:ea typeface="Calibri" pitchFamily="34" charset="0"/>
                <a:cs typeface="Times New Roman" pitchFamily="18" charset="0"/>
              </a:rPr>
              <a:t>El </a:t>
            </a:r>
            <a:r>
              <a:rPr lang="es-ES_tradnl" sz="1600" b="1" dirty="0" smtClean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polvo de caucho se fabrica en base a unas especificaciones</a:t>
            </a:r>
            <a:r>
              <a:rPr lang="es-ES_tradnl" sz="1600" dirty="0" smtClean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1600" dirty="0" smtClean="0">
                <a:ea typeface="Calibri" pitchFamily="34" charset="0"/>
                <a:cs typeface="Times New Roman" pitchFamily="18" charset="0"/>
              </a:rPr>
              <a:t>de calidad que debe cumplir para su utilización en mezclas bituminosas y así aprovechar las buenas propiedades que tiene.</a:t>
            </a:r>
          </a:p>
          <a:p>
            <a:pPr marL="88900" lvl="1" algn="just">
              <a:lnSpc>
                <a:spcPct val="150000"/>
              </a:lnSpc>
              <a:buFont typeface="Wingdings" pitchFamily="2" charset="2"/>
              <a:buChar char="q"/>
            </a:pPr>
            <a:endParaRPr lang="es-ES_tradnl" sz="800" dirty="0" smtClean="0">
              <a:ea typeface="Calibri" pitchFamily="34" charset="0"/>
              <a:cs typeface="Times New Roman" pitchFamily="18" charset="0"/>
            </a:endParaRPr>
          </a:p>
          <a:p>
            <a:pPr marL="88900" lvl="1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ES_tradnl" sz="1600" dirty="0" smtClean="0">
                <a:ea typeface="Calibri" pitchFamily="34" charset="0"/>
                <a:cs typeface="Times New Roman" pitchFamily="18" charset="0"/>
              </a:rPr>
              <a:t> Las plantas de fabricación del polvo de caucho tienen implantados </a:t>
            </a:r>
            <a:r>
              <a:rPr lang="es-ES_tradnl" sz="1600" b="1" dirty="0" smtClean="0">
                <a:ea typeface="Calibri" pitchFamily="34" charset="0"/>
                <a:cs typeface="Times New Roman" pitchFamily="18" charset="0"/>
              </a:rPr>
              <a:t>procedimientos que garantizan su calidad</a:t>
            </a:r>
            <a:r>
              <a:rPr lang="es-ES_tradnl" sz="1600" dirty="0" smtClean="0"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88900" lvl="1" algn="just">
              <a:lnSpc>
                <a:spcPct val="150000"/>
              </a:lnSpc>
              <a:buFont typeface="Wingdings" pitchFamily="2" charset="2"/>
              <a:buChar char="q"/>
            </a:pPr>
            <a:endParaRPr lang="es-ES_tradnl" sz="1050" dirty="0" smtClean="0">
              <a:ea typeface="Calibri" pitchFamily="34" charset="0"/>
              <a:cs typeface="Times New Roman" pitchFamily="18" charset="0"/>
            </a:endParaRPr>
          </a:p>
          <a:p>
            <a:pPr marL="88900" lvl="1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ES_tradnl" sz="1600" dirty="0" smtClean="0">
                <a:ea typeface="Calibri" pitchFamily="34" charset="0"/>
                <a:cs typeface="Times New Roman" pitchFamily="18" charset="0"/>
              </a:rPr>
              <a:t> Los métodos de ensayo en el laboratorio se describen en la </a:t>
            </a:r>
            <a:r>
              <a:rPr lang="es-ES_tradnl" sz="1600" b="1" dirty="0" smtClean="0">
                <a:ea typeface="Calibri" pitchFamily="34" charset="0"/>
                <a:cs typeface="Times New Roman" pitchFamily="18" charset="0"/>
              </a:rPr>
              <a:t>norma </a:t>
            </a:r>
            <a:r>
              <a:rPr lang="es-ES" sz="1600" b="1" dirty="0" smtClean="0">
                <a:ea typeface="Calibri" pitchFamily="34" charset="0"/>
                <a:cs typeface="Times New Roman" pitchFamily="18" charset="0"/>
              </a:rPr>
              <a:t>UNE-CEN/TS 14243:2012 EX</a:t>
            </a:r>
            <a:r>
              <a:rPr lang="es-ES" sz="1600" dirty="0" smtClean="0">
                <a:ea typeface="Calibri" pitchFamily="34" charset="0"/>
                <a:cs typeface="Times New Roman" pitchFamily="18" charset="0"/>
              </a:rPr>
              <a:t>.</a:t>
            </a:r>
            <a:endParaRPr lang="es-ES_tradnl" sz="800" b="1" dirty="0" smtClean="0"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2530" r="10199"/>
          <a:stretch>
            <a:fillRect/>
          </a:stretch>
        </p:blipFill>
        <p:spPr bwMode="auto">
          <a:xfrm>
            <a:off x="6372200" y="789552"/>
            <a:ext cx="2664296" cy="383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2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38" name="Rectangle 19"/>
          <p:cNvSpPr>
            <a:spLocks noChangeArrowheads="1"/>
          </p:cNvSpPr>
          <p:nvPr/>
        </p:nvSpPr>
        <p:spPr bwMode="auto">
          <a:xfrm>
            <a:off x="683568" y="843558"/>
            <a:ext cx="8064895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2000" b="1" dirty="0" smtClean="0">
                <a:solidFill>
                  <a:srgbClr val="78B832"/>
                </a:solidFill>
                <a:ea typeface="Calibri" pitchFamily="34" charset="0"/>
                <a:cs typeface="Times New Roman" pitchFamily="18" charset="0"/>
              </a:rPr>
              <a:t>		</a:t>
            </a:r>
            <a:r>
              <a:rPr lang="es-ES_tradnl" sz="2000" b="1" dirty="0" err="1" smtClean="0">
                <a:solidFill>
                  <a:srgbClr val="78B832"/>
                </a:solidFill>
                <a:ea typeface="Calibri" pitchFamily="34" charset="0"/>
                <a:cs typeface="Times New Roman" pitchFamily="18" charset="0"/>
              </a:rPr>
              <a:t>NFUs</a:t>
            </a:r>
            <a:r>
              <a:rPr lang="es-ES_tradnl" sz="2000" b="1" dirty="0" smtClean="0">
                <a:solidFill>
                  <a:srgbClr val="78B832"/>
                </a:solidFill>
                <a:ea typeface="Calibri" pitchFamily="34" charset="0"/>
                <a:cs typeface="Times New Roman" pitchFamily="18" charset="0"/>
              </a:rPr>
              <a:t>							 	Polvo de caucho 								</a:t>
            </a:r>
            <a:endParaRPr lang="es-ES_tradnl" b="1" dirty="0" smtClean="0">
              <a:solidFill>
                <a:srgbClr val="78B832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s-ES_tradnl" sz="900" b="1" dirty="0" smtClean="0"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latin typeface="+mj-lt"/>
                <a:cs typeface="Times New Roman" pitchFamily="18" charset="0"/>
              </a:rPr>
              <a:t>Producción del polvo de NFU - Especificaciones </a:t>
            </a:r>
            <a:r>
              <a:rPr lang="es-ES" sz="2000" b="1" dirty="0" smtClean="0"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rPr>
              <a:t>de los materiales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1" name="20 Flecha derecha"/>
          <p:cNvSpPr/>
          <p:nvPr/>
        </p:nvSpPr>
        <p:spPr bwMode="auto">
          <a:xfrm>
            <a:off x="3779912" y="1005576"/>
            <a:ext cx="1080120" cy="324036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209358" y="4299942"/>
            <a:ext cx="4971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70C0"/>
                </a:solidFill>
              </a:rPr>
              <a:t>MATERIAL CON ESPECIFICACIONES DE CALIDAD</a:t>
            </a:r>
            <a:endParaRPr lang="es-ES" sz="14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2481" y="1419459"/>
            <a:ext cx="2675904" cy="28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191" y="1419622"/>
            <a:ext cx="290008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21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63638"/>
            <a:ext cx="7990656" cy="1224013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s-ES_tradnl" sz="2800" dirty="0" smtClean="0"/>
              <a:t>Gracias por su atención</a:t>
            </a:r>
            <a:endParaRPr lang="es-ES" sz="2800" cap="none" dirty="0">
              <a:ea typeface="+mj-ea"/>
            </a:endParaRPr>
          </a:p>
        </p:txBody>
      </p:sp>
      <p:sp>
        <p:nvSpPr>
          <p:cNvPr id="12291" name="Subtítulo 2"/>
          <p:cNvSpPr>
            <a:spLocks noGrp="1"/>
          </p:cNvSpPr>
          <p:nvPr>
            <p:ph type="subTitle" idx="1"/>
          </p:nvPr>
        </p:nvSpPr>
        <p:spPr>
          <a:xfrm>
            <a:off x="1371600" y="3202682"/>
            <a:ext cx="6400800" cy="953244"/>
          </a:xfrm>
        </p:spPr>
        <p:txBody>
          <a:bodyPr/>
          <a:lstStyle/>
          <a:p>
            <a:pPr algn="l"/>
            <a:r>
              <a:rPr lang="es-ES_tradnl" sz="1800" dirty="0" smtClean="0"/>
              <a:t>Leticia Saiz Rodríguez</a:t>
            </a:r>
            <a:br>
              <a:rPr lang="es-ES_tradnl" sz="1800" dirty="0" smtClean="0"/>
            </a:br>
            <a:r>
              <a:rPr lang="es-ES_tradnl" sz="1800" dirty="0" smtClean="0"/>
              <a:t>Técnico Desarrollo de Mercados de Valorización</a:t>
            </a:r>
            <a:br>
              <a:rPr lang="es-ES_tradnl" sz="1800" dirty="0" smtClean="0"/>
            </a:br>
            <a:r>
              <a:rPr lang="es-ES_tradnl" sz="1800" dirty="0" smtClean="0"/>
              <a:t>lsaiz@signus.es</a:t>
            </a:r>
            <a:endParaRPr lang="es-ES" sz="1800" dirty="0">
              <a:latin typeface="Arial Narrow" charset="0"/>
              <a:cs typeface="Arial Narrow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328" y="1242420"/>
            <a:ext cx="1391311" cy="284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3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_tradnl" sz="2000" b="1" dirty="0" smtClean="0">
                <a:latin typeface="+mj-lt"/>
                <a:cs typeface="Times New Roman" pitchFamily="18" charset="0"/>
              </a:rPr>
              <a:t>Estructura de un neumático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4276" t="8112" b="8964"/>
          <a:stretch>
            <a:fillRect/>
          </a:stretch>
        </p:blipFill>
        <p:spPr bwMode="auto">
          <a:xfrm rot="10800000">
            <a:off x="6012160" y="3057804"/>
            <a:ext cx="2664296" cy="1449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383619"/>
            <a:ext cx="3024336" cy="150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7" name="16 Conector recto de flecha"/>
          <p:cNvCxnSpPr/>
          <p:nvPr/>
        </p:nvCxnSpPr>
        <p:spPr bwMode="auto">
          <a:xfrm flipV="1">
            <a:off x="5004048" y="1707654"/>
            <a:ext cx="2376264" cy="2322258"/>
          </a:xfrm>
          <a:prstGeom prst="straightConnector1">
            <a:avLst/>
          </a:prstGeom>
          <a:blipFill dpi="0" rotWithShape="1">
            <a:blip r:embed="rId4" cstate="print"/>
            <a:srcRect/>
            <a:stretch>
              <a:fillRect r="-33333"/>
            </a:stretch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17 Conector recto de flecha"/>
          <p:cNvCxnSpPr/>
          <p:nvPr/>
        </p:nvCxnSpPr>
        <p:spPr bwMode="auto">
          <a:xfrm flipV="1">
            <a:off x="5004048" y="3489852"/>
            <a:ext cx="2664296" cy="756084"/>
          </a:xfrm>
          <a:prstGeom prst="straightConnector1">
            <a:avLst/>
          </a:prstGeom>
          <a:blipFill dpi="0" rotWithShape="1">
            <a:blip r:embed="rId5" cstate="print"/>
            <a:srcRect/>
            <a:stretch>
              <a:fillRect r="-33333"/>
            </a:stretch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19 Conector recto de flecha"/>
          <p:cNvCxnSpPr/>
          <p:nvPr/>
        </p:nvCxnSpPr>
        <p:spPr bwMode="auto">
          <a:xfrm flipV="1">
            <a:off x="5004048" y="3651870"/>
            <a:ext cx="1440160" cy="540060"/>
          </a:xfrm>
          <a:prstGeom prst="straightConnector1">
            <a:avLst/>
          </a:prstGeom>
          <a:blipFill dpi="0" rotWithShape="1">
            <a:blip r:embed="rId6" cstate="print"/>
            <a:srcRect/>
            <a:stretch>
              <a:fillRect r="-33333"/>
            </a:stretch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21 Conector recto de flecha"/>
          <p:cNvCxnSpPr/>
          <p:nvPr/>
        </p:nvCxnSpPr>
        <p:spPr bwMode="auto">
          <a:xfrm>
            <a:off x="5004048" y="4299942"/>
            <a:ext cx="2952328" cy="108012"/>
          </a:xfrm>
          <a:prstGeom prst="straightConnector1">
            <a:avLst/>
          </a:prstGeom>
          <a:blipFill dpi="0" rotWithShape="1">
            <a:blip r:embed="rId7" cstate="print"/>
            <a:srcRect/>
            <a:stretch>
              <a:fillRect r="-33333"/>
            </a:stretch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23 Conector recto de flecha"/>
          <p:cNvCxnSpPr/>
          <p:nvPr/>
        </p:nvCxnSpPr>
        <p:spPr bwMode="auto">
          <a:xfrm flipV="1">
            <a:off x="5004048" y="2463738"/>
            <a:ext cx="3456384" cy="1620180"/>
          </a:xfrm>
          <a:prstGeom prst="straightConnector1">
            <a:avLst/>
          </a:prstGeom>
          <a:blipFill dpi="0" rotWithShape="1">
            <a:blip r:embed="rId8" cstate="print"/>
            <a:srcRect/>
            <a:stretch>
              <a:fillRect r="-33333"/>
            </a:stretch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25 Conector recto de flecha"/>
          <p:cNvCxnSpPr/>
          <p:nvPr/>
        </p:nvCxnSpPr>
        <p:spPr bwMode="auto">
          <a:xfrm flipV="1">
            <a:off x="5004048" y="2517744"/>
            <a:ext cx="864096" cy="1458162"/>
          </a:xfrm>
          <a:prstGeom prst="straightConnector1">
            <a:avLst/>
          </a:prstGeom>
          <a:blipFill dpi="0" rotWithShape="1">
            <a:blip r:embed="rId9" cstate="print"/>
            <a:srcRect/>
            <a:stretch>
              <a:fillRect r="-33333"/>
            </a:stretch>
          </a:blip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43 CuadroTexto"/>
          <p:cNvSpPr txBox="1"/>
          <p:nvPr/>
        </p:nvSpPr>
        <p:spPr>
          <a:xfrm>
            <a:off x="3851920" y="4029912"/>
            <a:ext cx="115212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70C0"/>
                </a:solidFill>
              </a:rPr>
              <a:t>ACERO</a:t>
            </a:r>
            <a:endParaRPr lang="es-ES" b="1" dirty="0">
              <a:solidFill>
                <a:srgbClr val="0070C0"/>
              </a:solidFill>
            </a:endParaRPr>
          </a:p>
        </p:txBody>
      </p:sp>
      <p:graphicFrame>
        <p:nvGraphicFramePr>
          <p:cNvPr id="45" name="44 Tabla"/>
          <p:cNvGraphicFramePr>
            <a:graphicFrameLocks noGrp="1"/>
          </p:cNvGraphicFramePr>
          <p:nvPr/>
        </p:nvGraphicFramePr>
        <p:xfrm>
          <a:off x="251520" y="1815667"/>
          <a:ext cx="4608512" cy="135014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00200"/>
                <a:gridCol w="1512168"/>
                <a:gridCol w="1296144"/>
              </a:tblGrid>
              <a:tr h="3583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 dirty="0" smtClean="0"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b="1" baseline="0" dirty="0" smtClean="0">
                          <a:latin typeface="+mn-lt"/>
                          <a:ea typeface="+mn-ea"/>
                          <a:cs typeface="+mn-cs"/>
                        </a:rPr>
                        <a:t>NFU turismo</a:t>
                      </a:r>
                      <a:endParaRPr lang="es-ES" sz="1600" b="1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 dirty="0" smtClean="0"/>
                        <a:t>NFU camión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</a:tr>
              <a:tr h="3236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 dirty="0" smtClean="0">
                          <a:latin typeface="+mn-lt"/>
                          <a:ea typeface="+mn-ea"/>
                          <a:cs typeface="+mn-cs"/>
                        </a:rPr>
                        <a:t>CAUCHO Y OTROS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/>
                        <a:t>80 </a:t>
                      </a:r>
                      <a:r>
                        <a:rPr lang="es-ES_tradnl" sz="1600" baseline="0" dirty="0" smtClean="0"/>
                        <a:t>%</a:t>
                      </a:r>
                      <a:endParaRPr lang="es-E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>
                          <a:latin typeface="+mn-lt"/>
                          <a:ea typeface="Calibri"/>
                          <a:cs typeface="Times New Roman"/>
                        </a:rPr>
                        <a:t>72 %</a:t>
                      </a:r>
                      <a:endParaRPr lang="es-E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236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b="1" dirty="0" smtClean="0"/>
                        <a:t>ACERO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/>
                        <a:t>15 %</a:t>
                      </a:r>
                      <a:endParaRPr lang="es-E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>
                          <a:latin typeface="+mn-lt"/>
                          <a:ea typeface="Calibri"/>
                          <a:cs typeface="Times New Roman"/>
                        </a:rPr>
                        <a:t>27 %</a:t>
                      </a:r>
                      <a:endParaRPr lang="es-E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4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 smtClean="0"/>
                        <a:t>TEXTIL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/>
                        <a:t>5 %</a:t>
                      </a:r>
                      <a:endParaRPr lang="es-E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s-ES_tradnl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%</a:t>
                      </a:r>
                      <a:endParaRPr lang="es-E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46" name="45 CuadroTexto"/>
          <p:cNvSpPr txBox="1"/>
          <p:nvPr/>
        </p:nvSpPr>
        <p:spPr>
          <a:xfrm>
            <a:off x="3851920" y="3489852"/>
            <a:ext cx="1152128" cy="369332"/>
          </a:xfrm>
          <a:prstGeom prst="rect">
            <a:avLst/>
          </a:prstGeom>
          <a:noFill/>
          <a:ln>
            <a:solidFill>
              <a:srgbClr val="F3540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F3540D"/>
                </a:solidFill>
              </a:rPr>
              <a:t>TEXTIL</a:t>
            </a:r>
            <a:endParaRPr lang="es-ES" b="1" dirty="0">
              <a:solidFill>
                <a:srgbClr val="F3540D"/>
              </a:solidFill>
            </a:endParaRPr>
          </a:p>
        </p:txBody>
      </p:sp>
      <p:cxnSp>
        <p:nvCxnSpPr>
          <p:cNvPr id="47" name="46 Conector recto de flecha"/>
          <p:cNvCxnSpPr>
            <a:stCxn id="46" idx="3"/>
          </p:cNvCxnSpPr>
          <p:nvPr/>
        </p:nvCxnSpPr>
        <p:spPr bwMode="auto">
          <a:xfrm flipV="1">
            <a:off x="5004048" y="1761660"/>
            <a:ext cx="1944216" cy="1912858"/>
          </a:xfrm>
          <a:prstGeom prst="straightConnector1">
            <a:avLst/>
          </a:prstGeom>
          <a:blipFill dpi="0" rotWithShape="1">
            <a:blip r:embed="rId10" cstate="print"/>
            <a:srcRect/>
            <a:stretch>
              <a:fillRect r="-33333"/>
            </a:stretch>
          </a:blipFill>
          <a:ln w="28575" cap="flat" cmpd="sng" algn="ctr">
            <a:solidFill>
              <a:srgbClr val="F3540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47 Conector recto de flecha"/>
          <p:cNvCxnSpPr>
            <a:stCxn id="46" idx="3"/>
          </p:cNvCxnSpPr>
          <p:nvPr/>
        </p:nvCxnSpPr>
        <p:spPr bwMode="auto">
          <a:xfrm flipV="1">
            <a:off x="5004048" y="3327834"/>
            <a:ext cx="2304256" cy="346684"/>
          </a:xfrm>
          <a:prstGeom prst="straightConnector1">
            <a:avLst/>
          </a:prstGeom>
          <a:blipFill dpi="0" rotWithShape="1">
            <a:blip r:embed="rId11" cstate="print"/>
            <a:srcRect/>
            <a:stretch>
              <a:fillRect r="-33333"/>
            </a:stretch>
          </a:blipFill>
          <a:ln w="28575" cap="flat" cmpd="sng" algn="ctr">
            <a:solidFill>
              <a:srgbClr val="F3540D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4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_tradnl" sz="2000" b="1" dirty="0" smtClean="0">
                <a:latin typeface="+mj-lt"/>
                <a:cs typeface="Times New Roman" pitchFamily="18" charset="0"/>
              </a:rPr>
              <a:t>Proceso general de producción de polvo de caucho</a:t>
            </a:r>
            <a:endParaRPr lang="es-ES" sz="2000" b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2055" name="Picture 7" descr="Q:\9. Fotos\Chiloeches\Visita Chiloeches 22_07_09\p722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848477"/>
            <a:ext cx="2249900" cy="11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6" name="25 Flecha derecha"/>
          <p:cNvSpPr/>
          <p:nvPr/>
        </p:nvSpPr>
        <p:spPr bwMode="auto">
          <a:xfrm>
            <a:off x="3851921" y="2226519"/>
            <a:ext cx="1195199" cy="363474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475656" y="1399877"/>
            <a:ext cx="18002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/>
              <a:t>NFU entero</a:t>
            </a:r>
            <a:endParaRPr lang="es-ES" sz="1400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5364088" y="1399877"/>
            <a:ext cx="2448272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/>
              <a:t>Trituración primaria</a:t>
            </a:r>
            <a:endParaRPr lang="es-ES" sz="1400" b="1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5666" y="1779662"/>
            <a:ext cx="2556695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219822"/>
            <a:ext cx="1368152" cy="86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219822"/>
            <a:ext cx="1800200" cy="93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37 Abrir llave"/>
          <p:cNvSpPr/>
          <p:nvPr/>
        </p:nvSpPr>
        <p:spPr bwMode="auto">
          <a:xfrm rot="5400000">
            <a:off x="4436985" y="-965643"/>
            <a:ext cx="270030" cy="8208912"/>
          </a:xfrm>
          <a:prstGeom prst="leftBrace">
            <a:avLst>
              <a:gd name="adj1" fmla="val 8333"/>
              <a:gd name="adj2" fmla="val 30343"/>
            </a:avLst>
          </a:prstGeom>
          <a:noFill/>
          <a:ln w="28575" cap="flat" cmpd="sng" algn="ctr">
            <a:solidFill>
              <a:srgbClr val="654D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827584" y="4299942"/>
            <a:ext cx="2376264" cy="307777"/>
          </a:xfrm>
          <a:prstGeom prst="rect">
            <a:avLst/>
          </a:prstGeom>
          <a:solidFill>
            <a:srgbClr val="654D0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</a:rPr>
              <a:t>Alimentación  NFU entero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3707904" y="4280197"/>
            <a:ext cx="1944216" cy="307777"/>
          </a:xfrm>
          <a:prstGeom prst="rect">
            <a:avLst/>
          </a:prstGeom>
          <a:solidFill>
            <a:srgbClr val="654D0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</a:rPr>
              <a:t>Rotor de cuchillas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6372200" y="4227934"/>
            <a:ext cx="1944216" cy="307777"/>
          </a:xfrm>
          <a:prstGeom prst="rect">
            <a:avLst/>
          </a:prstGeom>
          <a:solidFill>
            <a:srgbClr val="654D0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chemeClr val="bg1"/>
                </a:solidFill>
              </a:rPr>
              <a:t>Criba o clasificador</a:t>
            </a:r>
            <a:endParaRPr lang="es-ES" sz="1400" b="1" dirty="0">
              <a:solidFill>
                <a:schemeClr val="bg1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67544" y="84355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i="1" dirty="0" smtClean="0"/>
              <a:t>El proceso consiste en la destrucción y reducción progresiva del tamaño del NFU y separación de sus tres componentes.</a:t>
            </a:r>
            <a:endParaRPr lang="es-ES" sz="1400" b="1" i="1" dirty="0"/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9748" y="3266150"/>
            <a:ext cx="1896068" cy="88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6702" y="3219822"/>
            <a:ext cx="25336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rPr>
              <a:t>Proceso general de producción de polvo de caucho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pic>
        <p:nvPicPr>
          <p:cNvPr id="1029" name="Picture 5" descr="F:\mercados de valorizacion\9. Fotos\Chiloeches\Visita Chiloeches 22_07_09\p722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79662"/>
            <a:ext cx="179638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0" name="29 CuadroTexto"/>
          <p:cNvSpPr txBox="1"/>
          <p:nvPr/>
        </p:nvSpPr>
        <p:spPr>
          <a:xfrm>
            <a:off x="467544" y="1347614"/>
            <a:ext cx="1944216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/>
              <a:t>Triturado 50-200 mm</a:t>
            </a:r>
            <a:endParaRPr lang="es-ES" sz="1400" b="1" dirty="0"/>
          </a:p>
        </p:txBody>
      </p:sp>
      <p:pic>
        <p:nvPicPr>
          <p:cNvPr id="31" name="12 Imagen" descr="esquema_1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635646"/>
            <a:ext cx="1440160" cy="13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15 Imagen" descr="VAL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425781"/>
            <a:ext cx="1368152" cy="116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275606"/>
            <a:ext cx="2088232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2193708"/>
            <a:ext cx="2221498" cy="126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32 CuadroTexto"/>
          <p:cNvSpPr txBox="1"/>
          <p:nvPr/>
        </p:nvSpPr>
        <p:spPr>
          <a:xfrm>
            <a:off x="6948264" y="118443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70C0"/>
                </a:solidFill>
              </a:rPr>
              <a:t>Relleno ligero de terraplenes</a:t>
            </a:r>
            <a:endParaRPr lang="es-ES" sz="1400" b="1" dirty="0">
              <a:solidFill>
                <a:srgbClr val="0070C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788024" y="2517744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70C0"/>
                </a:solidFill>
              </a:rPr>
              <a:t>Chimeneas de biogás</a:t>
            </a:r>
            <a:endParaRPr lang="es-ES" sz="1400" b="1" dirty="0">
              <a:solidFill>
                <a:srgbClr val="0070C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631832" y="375988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70C0"/>
                </a:solidFill>
              </a:rPr>
              <a:t>Material de drenaje</a:t>
            </a:r>
            <a:endParaRPr lang="es-ES" sz="1400" b="1" dirty="0">
              <a:solidFill>
                <a:srgbClr val="0070C0"/>
              </a:solidFill>
            </a:endParaRPr>
          </a:p>
        </p:txBody>
      </p:sp>
      <p:sp>
        <p:nvSpPr>
          <p:cNvPr id="42" name="41 Flecha derecha"/>
          <p:cNvSpPr/>
          <p:nvPr/>
        </p:nvSpPr>
        <p:spPr bwMode="auto">
          <a:xfrm>
            <a:off x="2411760" y="2193708"/>
            <a:ext cx="576064" cy="309468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43" name="42 Flecha derecha"/>
          <p:cNvSpPr/>
          <p:nvPr/>
        </p:nvSpPr>
        <p:spPr bwMode="auto">
          <a:xfrm rot="5400000">
            <a:off x="1177912" y="2869494"/>
            <a:ext cx="432048" cy="412624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/>
      <p:bldP spid="34" grpId="0"/>
      <p:bldP spid="35" grpId="0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6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_tradnl" sz="2000" b="1" dirty="0" smtClean="0">
                <a:latin typeface="+mj-lt"/>
                <a:cs typeface="Times New Roman" pitchFamily="18" charset="0"/>
              </a:rPr>
              <a:t>Proceso general de producción de polvo de caucho</a:t>
            </a:r>
            <a:endParaRPr lang="es-ES" sz="2000" b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3" name="68 Grupo"/>
          <p:cNvGrpSpPr/>
          <p:nvPr/>
        </p:nvGrpSpPr>
        <p:grpSpPr>
          <a:xfrm>
            <a:off x="6541262" y="1995686"/>
            <a:ext cx="1440160" cy="1080120"/>
            <a:chOff x="7020272" y="3222268"/>
            <a:chExt cx="1440160" cy="1440160"/>
          </a:xfrm>
        </p:grpSpPr>
        <p:pic>
          <p:nvPicPr>
            <p:cNvPr id="16" name="15 Imagen" descr="Baja resolución 02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9334" y="3510300"/>
              <a:ext cx="1127082" cy="1112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20 CuadroTexto"/>
            <p:cNvSpPr txBox="1"/>
            <p:nvPr/>
          </p:nvSpPr>
          <p:spPr>
            <a:xfrm>
              <a:off x="7020272" y="3222268"/>
              <a:ext cx="1440160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b="1" dirty="0" smtClean="0">
                  <a:solidFill>
                    <a:srgbClr val="92D050"/>
                  </a:solidFill>
                </a:rPr>
                <a:t>GRANULADO</a:t>
              </a:r>
              <a:endParaRPr lang="es-ES" sz="1100" b="1" dirty="0">
                <a:solidFill>
                  <a:srgbClr val="92D050"/>
                </a:solidFill>
              </a:endParaRPr>
            </a:p>
          </p:txBody>
        </p:sp>
        <p:sp>
          <p:nvSpPr>
            <p:cNvPr id="22" name="21 Rectángulo redondeado"/>
            <p:cNvSpPr/>
            <p:nvPr/>
          </p:nvSpPr>
          <p:spPr bwMode="auto">
            <a:xfrm>
              <a:off x="7020272" y="3222268"/>
              <a:ext cx="1440160" cy="1440160"/>
            </a:xfrm>
            <a:prstGeom prst="roundRect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endParaRPr>
            </a:p>
          </p:txBody>
        </p:sp>
      </p:grpSp>
      <p:sp>
        <p:nvSpPr>
          <p:cNvPr id="35" name="34 Flecha derecha"/>
          <p:cNvSpPr/>
          <p:nvPr/>
        </p:nvSpPr>
        <p:spPr bwMode="auto">
          <a:xfrm>
            <a:off x="4355976" y="1653648"/>
            <a:ext cx="1656184" cy="702078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1000" b="1" dirty="0" smtClean="0">
                <a:latin typeface="Arial" pitchFamily="34" charset="0"/>
                <a:ea typeface="ヒラギノ角ゴ Pro W3" charset="-128"/>
              </a:rPr>
              <a:t>FRACCIÓN CAUCHO</a:t>
            </a:r>
            <a:endParaRPr kumimoji="0" lang="es-E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ea typeface="ヒラギノ角ゴ Pro W3" charset="-128"/>
            </a:endParaRPr>
          </a:p>
        </p:txBody>
      </p:sp>
      <p:grpSp>
        <p:nvGrpSpPr>
          <p:cNvPr id="4" name="49 Grupo"/>
          <p:cNvGrpSpPr/>
          <p:nvPr/>
        </p:nvGrpSpPr>
        <p:grpSpPr>
          <a:xfrm>
            <a:off x="1831034" y="3407581"/>
            <a:ext cx="1202260" cy="1225518"/>
            <a:chOff x="179512" y="4221088"/>
            <a:chExt cx="2160240" cy="1944216"/>
          </a:xfrm>
        </p:grpSpPr>
        <p:sp>
          <p:nvSpPr>
            <p:cNvPr id="39" name="38 Rectángulo redondeado"/>
            <p:cNvSpPr/>
            <p:nvPr/>
          </p:nvSpPr>
          <p:spPr bwMode="auto">
            <a:xfrm>
              <a:off x="179512" y="4221088"/>
              <a:ext cx="2160240" cy="1944216"/>
            </a:xfrm>
            <a:prstGeom prst="roundRect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800" b="0" i="0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endParaRPr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75897" y="4265929"/>
              <a:ext cx="1800199" cy="439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dirty="0" smtClean="0">
                  <a:solidFill>
                    <a:srgbClr val="0070C0"/>
                  </a:solidFill>
                </a:rPr>
                <a:t>ACERO</a:t>
              </a:r>
              <a:endParaRPr lang="es-ES" sz="12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" name="48 Grupo"/>
          <p:cNvGrpSpPr/>
          <p:nvPr/>
        </p:nvGrpSpPr>
        <p:grpSpPr>
          <a:xfrm>
            <a:off x="3347865" y="3435846"/>
            <a:ext cx="1273272" cy="1197252"/>
            <a:chOff x="2699792" y="4221088"/>
            <a:chExt cx="2088232" cy="1944216"/>
          </a:xfrm>
        </p:grpSpPr>
        <p:pic>
          <p:nvPicPr>
            <p:cNvPr id="3584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9831" y="4688824"/>
              <a:ext cx="1364390" cy="1332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42 Rectángulo redondeado"/>
            <p:cNvSpPr/>
            <p:nvPr/>
          </p:nvSpPr>
          <p:spPr bwMode="auto">
            <a:xfrm>
              <a:off x="2699792" y="4221088"/>
              <a:ext cx="2088232" cy="1944216"/>
            </a:xfrm>
            <a:prstGeom prst="roundRect">
              <a:avLst/>
            </a:prstGeom>
            <a:noFill/>
            <a:ln w="28575" cap="flat" cmpd="sng" algn="ctr">
              <a:solidFill>
                <a:srgbClr val="654D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800" b="0" i="0" u="none" strike="noStrike" cap="none" normalizeH="0" baseline="0" smtClean="0">
                <a:ln>
                  <a:noFill/>
                </a:ln>
                <a:solidFill>
                  <a:srgbClr val="654D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</a:endParaRPr>
            </a:p>
          </p:txBody>
        </p:sp>
        <p:sp>
          <p:nvSpPr>
            <p:cNvPr id="44" name="43 CuadroTexto"/>
            <p:cNvSpPr txBox="1"/>
            <p:nvPr/>
          </p:nvSpPr>
          <p:spPr>
            <a:xfrm>
              <a:off x="2967243" y="4221088"/>
              <a:ext cx="1740193" cy="49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b="1" dirty="0" smtClean="0">
                  <a:solidFill>
                    <a:srgbClr val="654D0B"/>
                  </a:solidFill>
                </a:rPr>
                <a:t>TEXTIL</a:t>
              </a:r>
              <a:endParaRPr lang="es-ES" sz="1200" b="1" dirty="0">
                <a:solidFill>
                  <a:srgbClr val="654D0B"/>
                </a:solidFill>
              </a:endParaRPr>
            </a:p>
          </p:txBody>
        </p:sp>
      </p:grpSp>
      <p:sp>
        <p:nvSpPr>
          <p:cNvPr id="56" name="55 Flecha derecha"/>
          <p:cNvSpPr/>
          <p:nvPr/>
        </p:nvSpPr>
        <p:spPr bwMode="auto">
          <a:xfrm rot="5400000">
            <a:off x="2178925" y="2742701"/>
            <a:ext cx="763824" cy="565939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1115616" y="271576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70C0"/>
                </a:solidFill>
              </a:rPr>
              <a:t>Separación magnética</a:t>
            </a:r>
            <a:endParaRPr lang="es-ES" sz="1400" b="1" dirty="0">
              <a:solidFill>
                <a:srgbClr val="0070C0"/>
              </a:solidFill>
            </a:endParaRPr>
          </a:p>
        </p:txBody>
      </p:sp>
      <p:sp>
        <p:nvSpPr>
          <p:cNvPr id="65" name="64 CuadroTexto"/>
          <p:cNvSpPr txBox="1"/>
          <p:nvPr/>
        </p:nvSpPr>
        <p:spPr>
          <a:xfrm>
            <a:off x="4067944" y="275815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smtClean="0">
                <a:solidFill>
                  <a:srgbClr val="654D0B"/>
                </a:solidFill>
              </a:rPr>
              <a:t>Sistema de aspiración o mesas </a:t>
            </a:r>
            <a:r>
              <a:rPr lang="es-ES_tradnl" sz="1200" b="1" dirty="0" err="1" smtClean="0">
                <a:solidFill>
                  <a:srgbClr val="654D0B"/>
                </a:solidFill>
              </a:rPr>
              <a:t>densimétricas</a:t>
            </a:r>
            <a:endParaRPr lang="es-ES" sz="1200" b="1" dirty="0">
              <a:solidFill>
                <a:srgbClr val="654D0B"/>
              </a:solidFill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4283968" y="1275606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smtClean="0">
                <a:solidFill>
                  <a:srgbClr val="92D050"/>
                </a:solidFill>
              </a:rPr>
              <a:t>Equipos de tamizado</a:t>
            </a:r>
            <a:endParaRPr lang="es-ES" sz="1200" b="1" dirty="0">
              <a:solidFill>
                <a:srgbClr val="92D050"/>
              </a:solidFill>
            </a:endParaRPr>
          </a:p>
        </p:txBody>
      </p:sp>
      <p:sp>
        <p:nvSpPr>
          <p:cNvPr id="68" name="67 Rectángulo redondeado"/>
          <p:cNvSpPr/>
          <p:nvPr/>
        </p:nvSpPr>
        <p:spPr bwMode="auto">
          <a:xfrm>
            <a:off x="2411760" y="1419622"/>
            <a:ext cx="1800200" cy="115266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_tradnl" sz="11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ヒラギノ角ゴ Pro W3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11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ヒラギノ角ゴ Pro W3" charset="-128"/>
              </a:rPr>
              <a:t>GRANULADORES,  MOLINOS DE FINOS Y SISTEMA DE LIMPIEZA</a:t>
            </a:r>
            <a:endParaRPr kumimoji="0" lang="es-ES" sz="11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38" name="37 Flecha derecha"/>
          <p:cNvSpPr/>
          <p:nvPr/>
        </p:nvSpPr>
        <p:spPr bwMode="auto">
          <a:xfrm>
            <a:off x="1691680" y="1761660"/>
            <a:ext cx="648072" cy="432048"/>
          </a:xfrm>
          <a:prstGeom prst="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41" name="40 Flecha derecha"/>
          <p:cNvSpPr/>
          <p:nvPr/>
        </p:nvSpPr>
        <p:spPr bwMode="auto">
          <a:xfrm rot="5400000">
            <a:off x="3430063" y="2725960"/>
            <a:ext cx="709819" cy="565939"/>
          </a:xfrm>
          <a:prstGeom prst="rightArrow">
            <a:avLst/>
          </a:prstGeom>
          <a:solidFill>
            <a:srgbClr val="654D0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6566308" y="931416"/>
            <a:ext cx="1345366" cy="992262"/>
            <a:chOff x="6253230" y="1201446"/>
            <a:chExt cx="1345366" cy="992262"/>
          </a:xfrm>
        </p:grpSpPr>
        <p:grpSp>
          <p:nvGrpSpPr>
            <p:cNvPr id="2" name="22 Grupo"/>
            <p:cNvGrpSpPr/>
            <p:nvPr/>
          </p:nvGrpSpPr>
          <p:grpSpPr>
            <a:xfrm>
              <a:off x="6273649" y="1201446"/>
              <a:ext cx="1324947" cy="992262"/>
              <a:chOff x="7164288" y="1196752"/>
              <a:chExt cx="1656184" cy="1584176"/>
            </a:xfrm>
          </p:grpSpPr>
          <p:graphicFrame>
            <p:nvGraphicFramePr>
              <p:cNvPr id="1030" name="Object 6"/>
              <p:cNvGraphicFramePr>
                <a:graphicFrameLocks noChangeAspect="1"/>
              </p:cNvGraphicFramePr>
              <p:nvPr/>
            </p:nvGraphicFramePr>
            <p:xfrm>
              <a:off x="7308304" y="1556792"/>
              <a:ext cx="1472428" cy="1128861"/>
            </p:xfrm>
            <a:graphic>
              <a:graphicData uri="http://schemas.openxmlformats.org/presentationml/2006/ole">
                <p:oleObj spid="_x0000_s1026" name="Imagen de mapa de bits" r:id="rId5" imgW="8542857" imgH="6542857" progId="PBrush">
                  <p:embed/>
                </p:oleObj>
              </a:graphicData>
            </a:graphic>
          </p:graphicFrame>
          <p:sp>
            <p:nvSpPr>
              <p:cNvPr id="20" name="19 Rectángulo redondeado"/>
              <p:cNvSpPr/>
              <p:nvPr/>
            </p:nvSpPr>
            <p:spPr bwMode="auto">
              <a:xfrm>
                <a:off x="7164288" y="1196752"/>
                <a:ext cx="1656184" cy="1584176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ヒラギノ角ゴ Pro W3" charset="-128"/>
                </a:endParaRPr>
              </a:p>
            </p:txBody>
          </p:sp>
        </p:grpSp>
        <p:sp>
          <p:nvSpPr>
            <p:cNvPr id="49" name="48 CuadroTexto"/>
            <p:cNvSpPr txBox="1"/>
            <p:nvPr/>
          </p:nvSpPr>
          <p:spPr>
            <a:xfrm>
              <a:off x="6253230" y="1201446"/>
              <a:ext cx="13135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b="1" dirty="0" smtClean="0">
                  <a:solidFill>
                    <a:srgbClr val="92D050"/>
                  </a:solidFill>
                </a:rPr>
                <a:t>POLVO</a:t>
              </a:r>
              <a:endParaRPr lang="es-ES" sz="1100" b="1" dirty="0">
                <a:solidFill>
                  <a:srgbClr val="92D050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 l="11838" t="5179" r="8643" b="12029"/>
          <a:stretch>
            <a:fillRect/>
          </a:stretch>
        </p:blipFill>
        <p:spPr bwMode="auto">
          <a:xfrm>
            <a:off x="2051720" y="3738586"/>
            <a:ext cx="792463" cy="83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54 Abrir llave"/>
          <p:cNvSpPr/>
          <p:nvPr/>
        </p:nvSpPr>
        <p:spPr>
          <a:xfrm>
            <a:off x="6131130" y="843558"/>
            <a:ext cx="313078" cy="3748782"/>
          </a:xfrm>
          <a:prstGeom prst="leftBrace">
            <a:avLst>
              <a:gd name="adj1" fmla="val 8333"/>
              <a:gd name="adj2" fmla="val 30486"/>
            </a:avLst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2" name="Picture 5" descr="F:\mercados de valorizacion\9. Fotos\Chiloeches\Visita Chiloeches 22_07_09\p72200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3155" y="1491630"/>
            <a:ext cx="1336517" cy="100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44 CuadroTexto"/>
          <p:cNvSpPr txBox="1"/>
          <p:nvPr/>
        </p:nvSpPr>
        <p:spPr>
          <a:xfrm>
            <a:off x="35496" y="1131590"/>
            <a:ext cx="180020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smtClean="0"/>
              <a:t>Triturado 50-200 mm</a:t>
            </a:r>
            <a:endParaRPr lang="es-ES" sz="1200" b="1" dirty="0"/>
          </a:p>
        </p:txBody>
      </p:sp>
      <p:pic>
        <p:nvPicPr>
          <p:cNvPr id="58" name="14 Imagen" descr="esquema_15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69072" y="3278204"/>
            <a:ext cx="807384" cy="80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26 Imagen" descr="esquema_14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3291830"/>
            <a:ext cx="792088" cy="79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59 CuadroTexto"/>
          <p:cNvSpPr txBox="1"/>
          <p:nvPr/>
        </p:nvSpPr>
        <p:spPr>
          <a:xfrm>
            <a:off x="6350284" y="4155926"/>
            <a:ext cx="1246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b="1" dirty="0" smtClean="0">
                <a:solidFill>
                  <a:srgbClr val="0070C0"/>
                </a:solidFill>
              </a:rPr>
              <a:t>Rellenos de césped artificial</a:t>
            </a:r>
            <a:endParaRPr lang="es-ES" sz="1100" b="1" dirty="0">
              <a:solidFill>
                <a:srgbClr val="0070C0"/>
              </a:solidFill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7524328" y="4136762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100" b="1" dirty="0" smtClean="0">
                <a:solidFill>
                  <a:srgbClr val="0070C0"/>
                </a:solidFill>
              </a:rPr>
              <a:t>Suelos de seguridad</a:t>
            </a:r>
            <a:endParaRPr lang="es-ES" sz="11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6" grpId="0" animBg="1"/>
      <p:bldP spid="64" grpId="0"/>
      <p:bldP spid="65" grpId="0"/>
      <p:bldP spid="66" grpId="0"/>
      <p:bldP spid="68" grpId="0" animBg="1"/>
      <p:bldP spid="38" grpId="0" animBg="1"/>
      <p:bldP spid="41" grpId="0" animBg="1"/>
      <p:bldP spid="55" grpId="0" animBg="1"/>
      <p:bldP spid="45" grpId="0" animBg="1"/>
      <p:bldP spid="60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rPr>
              <a:t>Producción del polvo de NFU – especificaciones de materiales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7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38" name="Rectangle 19"/>
          <p:cNvSpPr>
            <a:spLocks noChangeArrowheads="1"/>
          </p:cNvSpPr>
          <p:nvPr/>
        </p:nvSpPr>
        <p:spPr bwMode="auto">
          <a:xfrm>
            <a:off x="323528" y="771550"/>
            <a:ext cx="8145642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2000" b="1" dirty="0" smtClean="0">
                <a:solidFill>
                  <a:srgbClr val="78B832"/>
                </a:solidFill>
                <a:ea typeface="Calibri" pitchFamily="34" charset="0"/>
                <a:cs typeface="Times New Roman" pitchFamily="18" charset="0"/>
              </a:rPr>
              <a:t>POLVO DE CAUCHO</a:t>
            </a:r>
          </a:p>
          <a:p>
            <a:pPr algn="just">
              <a:lnSpc>
                <a:spcPct val="150000"/>
              </a:lnSpc>
            </a:pPr>
            <a:endParaRPr lang="es-ES_tradnl" b="1" dirty="0" smtClean="0">
              <a:solidFill>
                <a:srgbClr val="78B832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s-ES_tradnl" sz="900" b="1" dirty="0" smtClean="0"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7" name="Picture 3" descr="Q:\12. Carpetas personales\LSAIZ\fotos\P1010003.JPG"/>
          <p:cNvPicPr>
            <a:picLocks noChangeAspect="1" noChangeArrowheads="1"/>
          </p:cNvPicPr>
          <p:nvPr/>
        </p:nvPicPr>
        <p:blipFill>
          <a:blip r:embed="rId2" cstate="print"/>
          <a:srcRect l="7848"/>
          <a:stretch>
            <a:fillRect/>
          </a:stretch>
        </p:blipFill>
        <p:spPr bwMode="auto">
          <a:xfrm>
            <a:off x="611560" y="1437624"/>
            <a:ext cx="4104456" cy="2499550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004048" y="1347614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Las principales características del polvo de caucho con influencia en las propiedades finales del betún y la mezcla son:</a:t>
            </a:r>
          </a:p>
          <a:p>
            <a:endParaRPr lang="es-ES_tradnl" sz="1600" dirty="0" smtClean="0"/>
          </a:p>
          <a:p>
            <a:pPr>
              <a:buFontTx/>
              <a:buChar char="-"/>
            </a:pPr>
            <a:r>
              <a:rPr lang="es-ES_tradnl" sz="1600" b="1" dirty="0" smtClean="0"/>
              <a:t> Composición </a:t>
            </a:r>
            <a:r>
              <a:rPr lang="es-ES_tradnl" sz="1600" dirty="0" smtClean="0"/>
              <a:t>(contenido total de caucho y particularmente de caucho natural).</a:t>
            </a:r>
          </a:p>
          <a:p>
            <a:pPr>
              <a:buFontTx/>
              <a:buChar char="-"/>
            </a:pPr>
            <a:endParaRPr lang="es-ES_tradnl" sz="1600" dirty="0" smtClean="0"/>
          </a:p>
          <a:p>
            <a:pPr>
              <a:buFontTx/>
              <a:buChar char="-"/>
            </a:pPr>
            <a:r>
              <a:rPr lang="es-ES_tradnl" sz="1600" dirty="0" smtClean="0"/>
              <a:t> </a:t>
            </a:r>
            <a:r>
              <a:rPr lang="es-ES_tradnl" sz="1600" b="1" dirty="0" smtClean="0"/>
              <a:t>Granulometría</a:t>
            </a:r>
          </a:p>
          <a:p>
            <a:pPr>
              <a:buFontTx/>
              <a:buChar char="-"/>
            </a:pPr>
            <a:endParaRPr lang="es-ES_tradnl" sz="1600" dirty="0" smtClean="0"/>
          </a:p>
          <a:p>
            <a:pPr>
              <a:buFontTx/>
              <a:buChar char="-"/>
            </a:pPr>
            <a:r>
              <a:rPr lang="es-ES_tradnl" sz="1600" dirty="0" smtClean="0"/>
              <a:t> </a:t>
            </a:r>
            <a:r>
              <a:rPr lang="es-ES_tradnl" sz="1600" b="1" dirty="0" smtClean="0"/>
              <a:t>Morfología de la partícula</a:t>
            </a:r>
            <a:endParaRPr lang="es-E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8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38" name="Rectangle 19"/>
          <p:cNvSpPr>
            <a:spLocks noChangeArrowheads="1"/>
          </p:cNvSpPr>
          <p:nvPr/>
        </p:nvSpPr>
        <p:spPr bwMode="auto">
          <a:xfrm>
            <a:off x="395536" y="766758"/>
            <a:ext cx="8145642" cy="41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600" b="1" dirty="0" smtClean="0">
                <a:solidFill>
                  <a:srgbClr val="78B832"/>
                </a:solidFill>
                <a:ea typeface="Calibri" pitchFamily="34" charset="0"/>
                <a:cs typeface="Times New Roman" pitchFamily="18" charset="0"/>
              </a:rPr>
              <a:t>COMPOSICIÓN DEL POLVO DE CAUCHO</a:t>
            </a:r>
            <a:endParaRPr lang="es-ES_tradnl" sz="900" b="1" dirty="0" smtClean="0"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179512" y="1398427"/>
          <a:ext cx="3528392" cy="145184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44709"/>
                <a:gridCol w="1383683"/>
              </a:tblGrid>
              <a:tr h="321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 smtClean="0"/>
                        <a:t>Componente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 smtClean="0"/>
                        <a:t>% media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</a:tr>
              <a:tr h="271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/>
                        <a:t>Caucho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/>
                        <a:t>&gt; 50%</a:t>
                      </a:r>
                      <a:endParaRPr lang="es-E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1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/>
                        <a:t>Negro</a:t>
                      </a:r>
                      <a:r>
                        <a:rPr lang="es-ES_tradnl" sz="1600" baseline="0" dirty="0" smtClean="0"/>
                        <a:t> de carbono y sílice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26 </a:t>
                      </a:r>
                      <a:r>
                        <a:rPr lang="es-ES_tradnl" sz="1600" dirty="0" smtClean="0">
                          <a:latin typeface="+mn-lt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es-ES" sz="1600" dirty="0" smtClean="0"/>
                        <a:t> 34%</a:t>
                      </a:r>
                      <a:endParaRPr lang="es-E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9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Extracto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err="1" smtClean="0"/>
                        <a:t>acetónico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/>
                        <a:t>&lt; 15%</a:t>
                      </a:r>
                      <a:endParaRPr lang="es-E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501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Cenizas</a:t>
                      </a:r>
                      <a:endParaRPr lang="es-ES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&lt; 8%</a:t>
                      </a:r>
                      <a:endParaRPr lang="es-E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solidFill>
                  <a:schemeClr val="tx1"/>
                </a:solidFill>
                <a:effectLst/>
                <a:latin typeface="+mj-lt"/>
                <a:cs typeface="Times New Roman" pitchFamily="18" charset="0"/>
              </a:rPr>
              <a:t>Producción del polvo de NFU – especificaciones de materiales</a:t>
            </a:r>
            <a:endParaRPr lang="es-ES" sz="2000" b="1" dirty="0"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5" name="14 Flecha derecha"/>
          <p:cNvSpPr/>
          <p:nvPr/>
        </p:nvSpPr>
        <p:spPr bwMode="auto">
          <a:xfrm>
            <a:off x="3923928" y="1884481"/>
            <a:ext cx="720080" cy="324036"/>
          </a:xfrm>
          <a:prstGeom prst="rightArrow">
            <a:avLst/>
          </a:prstGeom>
          <a:solidFill>
            <a:srgbClr val="D1DA9A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</a:endParaRPr>
          </a:p>
        </p:txBody>
      </p:sp>
      <p:graphicFrame>
        <p:nvGraphicFramePr>
          <p:cNvPr id="16" name="15 Tabla"/>
          <p:cNvGraphicFramePr>
            <a:graphicFrameLocks noGrp="1"/>
          </p:cNvGraphicFramePr>
          <p:nvPr/>
        </p:nvGraphicFramePr>
        <p:xfrm>
          <a:off x="4788024" y="1563638"/>
          <a:ext cx="4248472" cy="10341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024336"/>
                <a:gridCol w="1224136"/>
              </a:tblGrid>
              <a:tr h="3680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 smtClean="0"/>
                        <a:t>Origen</a:t>
                      </a:r>
                      <a:r>
                        <a:rPr lang="es-ES" sz="1400" b="1" baseline="0" dirty="0" smtClean="0"/>
                        <a:t> del Polvo de NFU</a:t>
                      </a:r>
                      <a:endParaRPr lang="es-ES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D1DA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 smtClean="0"/>
                        <a:t>% caucho natural</a:t>
                      </a:r>
                      <a:endParaRPr lang="es-ES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D1DA9A"/>
                    </a:solidFill>
                  </a:tcPr>
                </a:tc>
              </a:tr>
              <a:tr h="271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 smtClean="0"/>
                        <a:t>50% camión + 50% vehículo</a:t>
                      </a:r>
                      <a:r>
                        <a:rPr lang="es-ES_tradnl" sz="1400" baseline="0" dirty="0" smtClean="0"/>
                        <a:t> ligero</a:t>
                      </a:r>
                      <a:endParaRPr lang="es-ES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sym typeface="Symbol"/>
                        </a:rPr>
                        <a:t> </a:t>
                      </a:r>
                      <a:r>
                        <a:rPr lang="es-ES_tradnl" sz="1400" dirty="0" smtClean="0"/>
                        <a:t>38%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71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 smtClean="0"/>
                        <a:t>100% camión</a:t>
                      </a:r>
                      <a:endParaRPr lang="es-ES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sym typeface="Symbol"/>
                        </a:rPr>
                        <a:t> </a:t>
                      </a:r>
                      <a:r>
                        <a:rPr lang="es-ES_tradnl" sz="1400" dirty="0" smtClean="0"/>
                        <a:t>47%</a:t>
                      </a:r>
                      <a:endParaRPr lang="es-E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16 CuadroTexto"/>
          <p:cNvSpPr txBox="1"/>
          <p:nvPr/>
        </p:nvSpPr>
        <p:spPr>
          <a:xfrm>
            <a:off x="5004048" y="1183853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 smtClean="0">
                <a:solidFill>
                  <a:srgbClr val="0070C0"/>
                </a:solidFill>
              </a:rPr>
              <a:t>Composición media</a:t>
            </a:r>
            <a:endParaRPr lang="es-ES" sz="1400" b="1" dirty="0">
              <a:solidFill>
                <a:srgbClr val="0070C0"/>
              </a:solidFill>
            </a:endParaRPr>
          </a:p>
        </p:txBody>
      </p:sp>
      <p:pic>
        <p:nvPicPr>
          <p:cNvPr id="12" name="Picture 4" descr="Q:\12. Carpetas personales\LSAIZ\chiloeches\fotos\5_08_09\p8050073.jpg"/>
          <p:cNvPicPr>
            <a:picLocks noChangeAspect="1" noChangeArrowheads="1"/>
          </p:cNvPicPr>
          <p:nvPr/>
        </p:nvPicPr>
        <p:blipFill>
          <a:blip r:embed="rId3" cstate="print"/>
          <a:srcRect l="20866" t="37686" r="25412" b="20585"/>
          <a:stretch>
            <a:fillRect/>
          </a:stretch>
        </p:blipFill>
        <p:spPr bwMode="auto">
          <a:xfrm>
            <a:off x="2910643" y="2931790"/>
            <a:ext cx="3749590" cy="16381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491880" y="4155926"/>
            <a:ext cx="2736304" cy="334772"/>
          </a:xfrm>
          <a:prstGeom prst="rect">
            <a:avLst/>
          </a:prstGeom>
          <a:solidFill>
            <a:srgbClr val="E7ECCA"/>
          </a:solidFill>
          <a:ln w="9525">
            <a:solidFill>
              <a:srgbClr val="DFE5B9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1200" b="1" dirty="0" smtClean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Densidad aparente </a:t>
            </a:r>
            <a:r>
              <a:rPr lang="es-ES_tradnl" sz="1200" b="1" dirty="0" smtClean="0">
                <a:solidFill>
                  <a:schemeClr val="tx2"/>
                </a:solidFill>
                <a:ea typeface="Calibri" pitchFamily="34" charset="0"/>
                <a:cs typeface="Times New Roman" pitchFamily="18" charset="0"/>
                <a:sym typeface="Symbol"/>
              </a:rPr>
              <a:t> 500 Kg/ m</a:t>
            </a:r>
            <a:r>
              <a:rPr lang="es-ES_tradnl" sz="1200" b="1" baseline="30000" dirty="0" smtClean="0">
                <a:solidFill>
                  <a:schemeClr val="tx2"/>
                </a:solidFill>
                <a:ea typeface="Calibri" pitchFamily="34" charset="0"/>
                <a:cs typeface="Times New Roman" pitchFamily="18" charset="0"/>
                <a:sym typeface="Symbol"/>
              </a:rPr>
              <a:t>3</a:t>
            </a:r>
            <a:endParaRPr lang="es-ES_tradnl" sz="500" b="1" dirty="0" smtClean="0">
              <a:solidFill>
                <a:schemeClr val="tx2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395289" y="750081"/>
            <a:ext cx="8353425" cy="1191"/>
          </a:xfrm>
          <a:prstGeom prst="line">
            <a:avLst/>
          </a:prstGeom>
          <a:noFill/>
          <a:ln w="57150">
            <a:solidFill>
              <a:srgbClr val="8BBC00"/>
            </a:solidFill>
            <a:round/>
            <a:headEnd/>
            <a:tailEnd/>
          </a:ln>
        </p:spPr>
        <p:txBody>
          <a:bodyPr/>
          <a:lstStyle/>
          <a:p>
            <a:endParaRPr lang="es-ES" dirty="0">
              <a:effectLst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604448" y="1072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96614EA-8BE1-4389-B38E-66EC00881A2D}" type="slidenum">
              <a:rPr lang="es-ES" sz="1100" b="1" smtClean="0">
                <a:solidFill>
                  <a:schemeClr val="bg1"/>
                </a:solidFill>
                <a:effectLst/>
              </a:rPr>
              <a:pPr/>
              <a:t>9</a:t>
            </a:fld>
            <a:endParaRPr lang="es-ES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38" name="Rectangle 19"/>
          <p:cNvSpPr>
            <a:spLocks noChangeArrowheads="1"/>
          </p:cNvSpPr>
          <p:nvPr/>
        </p:nvSpPr>
        <p:spPr bwMode="auto">
          <a:xfrm>
            <a:off x="179512" y="897564"/>
            <a:ext cx="8784976" cy="4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b="1" dirty="0" smtClean="0">
                <a:solidFill>
                  <a:srgbClr val="78B832"/>
                </a:solidFill>
                <a:ea typeface="Calibri" pitchFamily="34" charset="0"/>
                <a:cs typeface="Times New Roman" pitchFamily="18" charset="0"/>
              </a:rPr>
              <a:t>¿QUÉ ESPECIFICACIONES DEBE CUMPLIR EL POLVO DE NFU?</a:t>
            </a:r>
            <a:endParaRPr lang="es-ES_tradnl" sz="900" b="1" dirty="0" smtClean="0">
              <a:effectLst/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0" name="Picture 2" descr="C:\Users\lsaiz\AppData\Local\Microsoft\Windows\Temporary Internet Files\Content.IE5\49RPQMA0\MC90043441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272864"/>
            <a:ext cx="1625600" cy="1371600"/>
          </a:xfrm>
          <a:prstGeom prst="rect">
            <a:avLst/>
          </a:prstGeom>
          <a:noFill/>
        </p:spPr>
      </p:pic>
      <p:sp>
        <p:nvSpPr>
          <p:cNvPr id="12" name="11 Llamada ovalada"/>
          <p:cNvSpPr/>
          <p:nvPr/>
        </p:nvSpPr>
        <p:spPr bwMode="auto">
          <a:xfrm>
            <a:off x="5508104" y="1707654"/>
            <a:ext cx="2880320" cy="1026114"/>
          </a:xfrm>
          <a:prstGeom prst="wedgeEllipseCallout">
            <a:avLst>
              <a:gd name="adj1" fmla="val -42620"/>
              <a:gd name="adj2" fmla="val 53449"/>
            </a:avLst>
          </a:prstGeom>
          <a:solidFill>
            <a:srgbClr val="D1DA9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b="1" dirty="0" smtClean="0">
                <a:latin typeface="Arial" pitchFamily="34" charset="0"/>
                <a:ea typeface="ヒラギノ角ゴ Pro W3" charset="-128"/>
              </a:rPr>
              <a:t>¿Qué tamaño?</a:t>
            </a:r>
            <a:endParaRPr kumimoji="0" lang="es-E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15" name="14 Llamada ovalada"/>
          <p:cNvSpPr/>
          <p:nvPr/>
        </p:nvSpPr>
        <p:spPr bwMode="auto">
          <a:xfrm>
            <a:off x="683568" y="1988280"/>
            <a:ext cx="2808311" cy="864824"/>
          </a:xfrm>
          <a:prstGeom prst="wedgeEllipseCallout">
            <a:avLst>
              <a:gd name="adj1" fmla="val 40248"/>
              <a:gd name="adj2" fmla="val 56930"/>
            </a:avLst>
          </a:prstGeom>
          <a:solidFill>
            <a:srgbClr val="D1DA9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b="1" dirty="0" smtClean="0">
                <a:latin typeface="Arial" pitchFamily="34" charset="0"/>
                <a:ea typeface="ヒラギノ角ゴ Pro W3" charset="-128"/>
              </a:rPr>
              <a:t>¿Cómo deben ser?</a:t>
            </a:r>
            <a:endParaRPr kumimoji="0" lang="es-E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85721" y="303684"/>
            <a:ext cx="84248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s-ES" sz="2000" b="1" dirty="0" smtClean="0">
                <a:latin typeface="+mj-lt"/>
                <a:cs typeface="Times New Roman" pitchFamily="18" charset="0"/>
              </a:rPr>
              <a:t>Producción del polvo de NFU – especificaciones de materiales</a:t>
            </a:r>
          </a:p>
        </p:txBody>
      </p:sp>
      <p:sp>
        <p:nvSpPr>
          <p:cNvPr id="13" name="12 Llamada ovalada"/>
          <p:cNvSpPr/>
          <p:nvPr/>
        </p:nvSpPr>
        <p:spPr bwMode="auto">
          <a:xfrm>
            <a:off x="5508104" y="3131407"/>
            <a:ext cx="2880320" cy="1026114"/>
          </a:xfrm>
          <a:prstGeom prst="wedgeEllipseCallout">
            <a:avLst>
              <a:gd name="adj1" fmla="val -49614"/>
              <a:gd name="adj2" fmla="val -42572"/>
            </a:avLst>
          </a:prstGeom>
          <a:solidFill>
            <a:srgbClr val="D1DA9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000" b="1" dirty="0" smtClean="0">
                <a:latin typeface="Arial" pitchFamily="34" charset="0"/>
                <a:ea typeface="ヒラギノ角ゴ Pro W3" charset="-128"/>
              </a:rPr>
              <a:t>¿Qué pureza?</a:t>
            </a:r>
            <a:endParaRPr kumimoji="0" lang="es-E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GNUS Presentacion_16_9">
  <a:themeElements>
    <a:clrScheme name="Personalizar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te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IGNUS Presentacion_16_9">
  <a:themeElements>
    <a:clrScheme name="Personalizar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te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ersonalizar 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SIGNUS Presentacion_16_9</Template>
  <TotalTime>561</TotalTime>
  <Words>947</Words>
  <Application>Microsoft Office PowerPoint</Application>
  <PresentationFormat>Presentación en pantalla (16:9)</PresentationFormat>
  <Paragraphs>226</Paragraphs>
  <Slides>20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SIGNUS Presentacion_16_9</vt:lpstr>
      <vt:lpstr>Diseño personalizado</vt:lpstr>
      <vt:lpstr>1_SIGNUS Presentacion_16_9</vt:lpstr>
      <vt:lpstr>Imagen de mapa de bits</vt:lpstr>
      <vt:lpstr>“Producción del polvo de NFU: especificaciones de los materiales”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Gracias por su atención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lsaiz</cp:lastModifiedBy>
  <cp:revision>105</cp:revision>
  <cp:lastPrinted>2014-02-20T18:47:18Z</cp:lastPrinted>
  <dcterms:created xsi:type="dcterms:W3CDTF">2014-04-04T06:33:22Z</dcterms:created>
  <dcterms:modified xsi:type="dcterms:W3CDTF">2014-12-01T07:51:45Z</dcterms:modified>
</cp:coreProperties>
</file>