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7"/>
  </p:notesMasterIdLst>
  <p:handoutMasterIdLst>
    <p:handoutMasterId r:id="rId28"/>
  </p:handoutMasterIdLst>
  <p:sldIdLst>
    <p:sldId id="256" r:id="rId2"/>
    <p:sldId id="257" r:id="rId3"/>
    <p:sldId id="380" r:id="rId4"/>
    <p:sldId id="381" r:id="rId5"/>
    <p:sldId id="382" r:id="rId6"/>
    <p:sldId id="383" r:id="rId7"/>
    <p:sldId id="384" r:id="rId8"/>
    <p:sldId id="386" r:id="rId9"/>
    <p:sldId id="387" r:id="rId10"/>
    <p:sldId id="401" r:id="rId11"/>
    <p:sldId id="389" r:id="rId12"/>
    <p:sldId id="390" r:id="rId13"/>
    <p:sldId id="391" r:id="rId14"/>
    <p:sldId id="392" r:id="rId15"/>
    <p:sldId id="394" r:id="rId16"/>
    <p:sldId id="402" r:id="rId17"/>
    <p:sldId id="400" r:id="rId18"/>
    <p:sldId id="396" r:id="rId19"/>
    <p:sldId id="403" r:id="rId20"/>
    <p:sldId id="404" r:id="rId21"/>
    <p:sldId id="405" r:id="rId22"/>
    <p:sldId id="406" r:id="rId23"/>
    <p:sldId id="399" r:id="rId24"/>
    <p:sldId id="398" r:id="rId25"/>
    <p:sldId id="379" r:id="rId26"/>
  </p:sldIdLst>
  <p:sldSz cx="9144000" cy="6858000" type="screen4x3"/>
  <p:notesSz cx="6797675" cy="9926638"/>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300"/>
    <a:srgbClr val="B0AC00"/>
    <a:srgbClr val="9FA4A7"/>
    <a:srgbClr val="62676A"/>
    <a:srgbClr val="4B1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p:normalViewPr>
  <p:slideViewPr>
    <p:cSldViewPr>
      <p:cViewPr varScale="1">
        <p:scale>
          <a:sx n="105" d="100"/>
          <a:sy n="105" d="100"/>
        </p:scale>
        <p:origin x="-5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s-ES" dirty="0"/>
          </a:p>
        </p:txBody>
      </p:sp>
      <p:sp>
        <p:nvSpPr>
          <p:cNvPr id="67587"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5B41B92-EA88-4926-BA8D-69CB6D1A76CB}" type="datetimeFigureOut">
              <a:rPr lang="es-ES"/>
              <a:pPr>
                <a:defRPr/>
              </a:pPr>
              <a:t>27/11/2014</a:t>
            </a:fld>
            <a:endParaRPr lang="es-ES" dirty="0"/>
          </a:p>
        </p:txBody>
      </p:sp>
      <p:sp>
        <p:nvSpPr>
          <p:cNvPr id="67588"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s-ES" dirty="0"/>
          </a:p>
        </p:txBody>
      </p:sp>
      <p:sp>
        <p:nvSpPr>
          <p:cNvPr id="67589"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1683586-E628-4AD1-A41D-CEF9949EDDC8}" type="slidenum">
              <a:rPr lang="es-ES"/>
              <a:pPr>
                <a:defRPr/>
              </a:pPr>
              <a:t>‹Nº›</a:t>
            </a:fld>
            <a:endParaRPr lang="es-ES" dirty="0"/>
          </a:p>
        </p:txBody>
      </p:sp>
    </p:spTree>
    <p:extLst>
      <p:ext uri="{BB962C8B-B14F-4D97-AF65-F5344CB8AC3E}">
        <p14:creationId xmlns:p14="http://schemas.microsoft.com/office/powerpoint/2010/main" val="1321057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dirty="0"/>
          </a:p>
        </p:txBody>
      </p:sp>
      <p:sp>
        <p:nvSpPr>
          <p:cNvPr id="6963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dirty="0"/>
          </a:p>
        </p:txBody>
      </p:sp>
      <p:sp>
        <p:nvSpPr>
          <p:cNvPr id="2458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963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dirty="0"/>
          </a:p>
        </p:txBody>
      </p:sp>
      <p:sp>
        <p:nvSpPr>
          <p:cNvPr id="69639"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2F14A58-B798-4C6E-A0E1-B2C8BC824115}" type="slidenum">
              <a:rPr lang="es-ES"/>
              <a:pPr>
                <a:defRPr/>
              </a:pPr>
              <a:t>‹Nº›</a:t>
            </a:fld>
            <a:endParaRPr lang="es-ES" dirty="0"/>
          </a:p>
        </p:txBody>
      </p:sp>
    </p:spTree>
    <p:extLst>
      <p:ext uri="{BB962C8B-B14F-4D97-AF65-F5344CB8AC3E}">
        <p14:creationId xmlns:p14="http://schemas.microsoft.com/office/powerpoint/2010/main" val="3834356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s-ES" dirty="0"/>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endParaRPr lang="es-ES" dirty="0"/>
            </a:p>
          </p:txBody>
        </p:sp>
      </p:grpSp>
      <p:sp>
        <p:nvSpPr>
          <p:cNvPr id="6149"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s-ES"/>
              <a:t>Haga clic para modificar el estilo de título del patrón</a:t>
            </a:r>
          </a:p>
        </p:txBody>
      </p:sp>
      <p:sp>
        <p:nvSpPr>
          <p:cNvPr id="6150"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s-ES"/>
              <a:t>Haga clic para modificar el estilo de subtítulo del patrón</a:t>
            </a:r>
          </a:p>
        </p:txBody>
      </p:sp>
      <p:sp>
        <p:nvSpPr>
          <p:cNvPr id="7" name="Rectangle 7"/>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a:defRPr sz="1400" b="0">
                <a:latin typeface="+mn-lt"/>
              </a:defRPr>
            </a:lvl1pPr>
          </a:lstStyle>
          <a:p>
            <a:pPr>
              <a:defRPr/>
            </a:pPr>
            <a:r>
              <a:rPr lang="es-ES" dirty="0"/>
              <a:t>16 de Marzo de 2010</a:t>
            </a:r>
          </a:p>
        </p:txBody>
      </p:sp>
      <p:sp>
        <p:nvSpPr>
          <p:cNvPr id="8" name="Rectangle 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b="0">
                <a:latin typeface="+mn-lt"/>
              </a:defRPr>
            </a:lvl1pPr>
          </a:lstStyle>
          <a:p>
            <a:pPr>
              <a:defRPr/>
            </a:pPr>
            <a:r>
              <a:rPr lang="es-ES" dirty="0"/>
              <a:t>PLANTAS ASFALTICAS. TIPOS Y DESCRIPCION.</a:t>
            </a:r>
          </a:p>
        </p:txBody>
      </p:sp>
      <p:sp>
        <p:nvSpPr>
          <p:cNvPr id="9" name="Rectangle 9"/>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400"/>
            </a:lvl1pPr>
          </a:lstStyle>
          <a:p>
            <a:pPr>
              <a:defRPr/>
            </a:pPr>
            <a:fld id="{F1FD8757-DBF9-4423-9173-D2737934D3B6}"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21362"/>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21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grpSp>
        <p:nvGrpSpPr>
          <p:cNvPr id="2" name="Group 2"/>
          <p:cNvGrpSpPr>
            <a:grpSpLocks/>
          </p:cNvGrpSpPr>
          <p:nvPr/>
        </p:nvGrpSpPr>
        <p:grpSpPr bwMode="auto">
          <a:xfrm>
            <a:off x="11113" y="12700"/>
            <a:ext cx="9132887" cy="6845300"/>
            <a:chOff x="0" y="1"/>
            <a:chExt cx="5753" cy="4312"/>
          </a:xfrm>
        </p:grpSpPr>
        <p:sp>
          <p:nvSpPr>
            <p:cNvPr id="3"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s-ES" dirty="0"/>
            </a:p>
          </p:txBody>
        </p:sp>
        <p:sp>
          <p:nvSpPr>
            <p:cNvPr id="4"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endParaRPr lang="es-ES" dirty="0"/>
            </a:p>
          </p:txBody>
        </p:sp>
      </p:grpSp>
      <p:sp>
        <p:nvSpPr>
          <p:cNvPr id="5" name="Text Box 11"/>
          <p:cNvSpPr txBox="1">
            <a:spLocks noChangeArrowheads="1"/>
          </p:cNvSpPr>
          <p:nvPr userDrawn="1"/>
        </p:nvSpPr>
        <p:spPr bwMode="auto">
          <a:xfrm>
            <a:off x="8382000" y="6324600"/>
            <a:ext cx="533400" cy="3048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fld id="{E009F8E9-D434-4B7A-A45E-2FD68BBB32A7}" type="slidenum">
              <a:rPr lang="es-ES" altLang="es-ES" sz="1400" smtClean="0">
                <a:latin typeface="Arial" charset="0"/>
              </a:rPr>
              <a:pPr eaLnBrk="1" hangingPunct="1">
                <a:spcBef>
                  <a:spcPct val="50000"/>
                </a:spcBef>
                <a:defRPr/>
              </a:pPr>
              <a:t>‹Nº›</a:t>
            </a:fld>
            <a:endParaRPr lang="es-ES" altLang="es-ES" sz="1400" dirty="0" smtClean="0">
              <a:latin typeface="Arial" charset="0"/>
            </a:endParaRPr>
          </a:p>
        </p:txBody>
      </p:sp>
      <p:sp>
        <p:nvSpPr>
          <p:cNvPr id="6" name="4 Marcador de pie de página"/>
          <p:cNvSpPr>
            <a:spLocks/>
          </p:cNvSpPr>
          <p:nvPr userDrawn="1"/>
        </p:nvSpPr>
        <p:spPr bwMode="auto">
          <a:xfrm>
            <a:off x="415925" y="6388100"/>
            <a:ext cx="1649413" cy="228600"/>
          </a:xfrm>
          <a:prstGeom prst="rect">
            <a:avLst/>
          </a:prstGeom>
          <a:noFill/>
          <a:ln w="9525">
            <a:solidFill>
              <a:srgbClr val="FFFF00"/>
            </a:solidFill>
            <a:miter lim="800000"/>
            <a:headEnd/>
            <a:tailEnd/>
          </a:ln>
          <a:extLst/>
        </p:spPr>
        <p:txBody>
          <a:bodyPr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s-ES" altLang="es-ES" sz="1200" dirty="0" smtClean="0">
                <a:latin typeface="Arial" charset="0"/>
              </a:rPr>
              <a:t>3 Diciembre 2014</a:t>
            </a:r>
          </a:p>
        </p:txBody>
      </p:sp>
      <p:pic>
        <p:nvPicPr>
          <p:cNvPr id="1024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87" y="116633"/>
            <a:ext cx="58806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1113" y="12700"/>
            <a:ext cx="9132887" cy="6845300"/>
            <a:chOff x="0" y="1"/>
            <a:chExt cx="5753" cy="4312"/>
          </a:xfrm>
        </p:grpSpPr>
        <p:sp>
          <p:nvSpPr>
            <p:cNvPr id="5123"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s-ES" dirty="0"/>
            </a:p>
          </p:txBody>
        </p:sp>
        <p:sp>
          <p:nvSpPr>
            <p:cNvPr id="1032"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endParaRPr lang="es-ES" dirty="0"/>
            </a:p>
          </p:txBody>
        </p:sp>
      </p:grpSp>
      <p:sp>
        <p:nvSpPr>
          <p:cNvPr id="1027"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Text Box 11"/>
          <p:cNvSpPr txBox="1">
            <a:spLocks noChangeArrowheads="1"/>
          </p:cNvSpPr>
          <p:nvPr userDrawn="1"/>
        </p:nvSpPr>
        <p:spPr bwMode="auto">
          <a:xfrm>
            <a:off x="8382000" y="6324600"/>
            <a:ext cx="533400" cy="3048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fld id="{F1261F94-A061-4037-B675-18CF6814968B}" type="slidenum">
              <a:rPr lang="es-ES" altLang="es-ES" sz="1400" smtClean="0">
                <a:latin typeface="Arial" charset="0"/>
              </a:rPr>
              <a:pPr eaLnBrk="1" hangingPunct="1">
                <a:spcBef>
                  <a:spcPct val="50000"/>
                </a:spcBef>
                <a:defRPr/>
              </a:pPr>
              <a:t>‹Nº›</a:t>
            </a:fld>
            <a:endParaRPr lang="es-ES" altLang="es-ES" sz="1400" dirty="0" smtClean="0">
              <a:latin typeface="Arial" charset="0"/>
            </a:endParaRPr>
          </a:p>
        </p:txBody>
      </p:sp>
      <p:sp>
        <p:nvSpPr>
          <p:cNvPr id="1029" name="4 Marcador de pie de página"/>
          <p:cNvSpPr>
            <a:spLocks/>
          </p:cNvSpPr>
          <p:nvPr userDrawn="1"/>
        </p:nvSpPr>
        <p:spPr bwMode="auto">
          <a:xfrm>
            <a:off x="2057400" y="6248400"/>
            <a:ext cx="2743200" cy="457200"/>
          </a:xfrm>
          <a:prstGeom prst="rect">
            <a:avLst/>
          </a:prstGeom>
          <a:noFill/>
          <a:ln w="9525">
            <a:solidFill>
              <a:srgbClr val="FFFF00"/>
            </a:solidFill>
            <a:miter lim="800000"/>
            <a:headEnd/>
            <a:tailEnd/>
          </a:ln>
          <a:extLst/>
        </p:spPr>
        <p:txBody>
          <a:bodyPr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s-ES" altLang="es-ES" sz="1200" b="1" dirty="0" smtClean="0">
                <a:latin typeface="Arial" charset="0"/>
              </a:rPr>
              <a:t>SUBDIRECCION DE TECNOLOGIA.</a:t>
            </a:r>
          </a:p>
          <a:p>
            <a:pPr algn="ctr" eaLnBrk="1" hangingPunct="1">
              <a:defRPr/>
            </a:pPr>
            <a:r>
              <a:rPr lang="es-ES" altLang="es-ES" sz="1200" b="1" dirty="0" smtClean="0">
                <a:latin typeface="Arial" charset="0"/>
              </a:rPr>
              <a:t>Asfaltos y Construcciones ELSAN.</a:t>
            </a:r>
          </a:p>
        </p:txBody>
      </p:sp>
      <p:pic>
        <p:nvPicPr>
          <p:cNvPr id="1030" name="Picture 14" descr="G:\Elsan_color_si.jpg"/>
          <p:cNvPicPr>
            <a:picLocks noChangeAspect="1" noChangeArrowheads="1"/>
          </p:cNvPicPr>
          <p:nvPr userDrawn="1"/>
        </p:nvPicPr>
        <p:blipFill>
          <a:blip r:embed="rId14" cstate="print"/>
          <a:srcRect/>
          <a:stretch>
            <a:fillRect/>
          </a:stretch>
        </p:blipFill>
        <p:spPr bwMode="auto">
          <a:xfrm>
            <a:off x="76200" y="260350"/>
            <a:ext cx="8382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8" r:id="rId1"/>
    <p:sldLayoutId id="2147484119"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hf sldNum="0" hdr="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4.png"/><Relationship Id="rId10" Type="http://schemas.openxmlformats.org/officeDocument/2006/relationships/image" Target="../media/image37.jpeg"/><Relationship Id="rId4" Type="http://schemas.microsoft.com/office/2007/relationships/hdphoto" Target="../media/hdphoto1.wdp"/><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755650" y="549275"/>
            <a:ext cx="7697788" cy="2303463"/>
          </a:xfrm>
          <a:ln w="57150" cmpd="thinThick">
            <a:solidFill>
              <a:srgbClr val="008000"/>
            </a:solidFill>
          </a:ln>
        </p:spPr>
        <p:txBody>
          <a:bodyPr/>
          <a:lstStyle/>
          <a:p>
            <a:pPr eaLnBrk="1" hangingPunct="1"/>
            <a:r>
              <a:rPr lang="es-ES" altLang="es-ES" sz="4000" b="1" dirty="0" smtClean="0">
                <a:solidFill>
                  <a:srgbClr val="4B15B7"/>
                </a:solidFill>
                <a:latin typeface="Arial" pitchFamily="34" charset="0"/>
              </a:rPr>
              <a:t>Mezclas bituminosas con polvo de neumático.               </a:t>
            </a:r>
            <a:r>
              <a:rPr lang="es-ES" altLang="es-ES" b="1" dirty="0" smtClean="0">
                <a:solidFill>
                  <a:srgbClr val="4B15B7"/>
                </a:solidFill>
                <a:latin typeface="Arial" pitchFamily="34" charset="0"/>
              </a:rPr>
              <a:t>Una solución técnica y ambiental.</a:t>
            </a:r>
          </a:p>
          <a:p>
            <a:pPr eaLnBrk="1" hangingPunct="1"/>
            <a:r>
              <a:rPr lang="es-ES" altLang="es-ES" sz="2000" b="1" dirty="0" smtClean="0">
                <a:solidFill>
                  <a:srgbClr val="4B15B7"/>
                </a:solidFill>
                <a:latin typeface="Arial" pitchFamily="34" charset="0"/>
              </a:rPr>
              <a:t>Madrid, 3 de diciembre de 2014</a:t>
            </a:r>
          </a:p>
        </p:txBody>
      </p:sp>
      <p:sp>
        <p:nvSpPr>
          <p:cNvPr id="4" name="Rectangle 3"/>
          <p:cNvSpPr txBox="1">
            <a:spLocks noChangeArrowheads="1"/>
          </p:cNvSpPr>
          <p:nvPr/>
        </p:nvSpPr>
        <p:spPr bwMode="auto">
          <a:xfrm>
            <a:off x="323850" y="3141663"/>
            <a:ext cx="8496300" cy="2016125"/>
          </a:xfrm>
          <a:prstGeom prst="rect">
            <a:avLst/>
          </a:prstGeom>
          <a:noFill/>
          <a:ln w="22225" cmpd="sng">
            <a:noFill/>
            <a:miter lim="800000"/>
            <a:headEnd/>
            <a:tailEnd/>
          </a:ln>
        </p:spPr>
        <p:txBody>
          <a:bodyPr lIns="92075" tIns="46038" rIns="92075" bIns="46038" anchor="ctr"/>
          <a:lstStyle/>
          <a:p>
            <a:pPr algn="ctr">
              <a:spcBef>
                <a:spcPts val="0"/>
              </a:spcBef>
              <a:spcAft>
                <a:spcPts val="0"/>
              </a:spcAft>
              <a:buClr>
                <a:schemeClr val="accent2"/>
              </a:buClr>
              <a:buSzPct val="80000"/>
              <a:buFont typeface="Wingdings" pitchFamily="2" charset="2"/>
              <a:buNone/>
              <a:defRPr/>
            </a:pPr>
            <a:r>
              <a:rPr lang="es-ES" altLang="es-ES" sz="3400" b="1" kern="0" dirty="0">
                <a:solidFill>
                  <a:srgbClr val="92D050"/>
                </a:solidFill>
                <a:latin typeface="Arial" charset="0"/>
              </a:rPr>
              <a:t>MESA REDONDA:</a:t>
            </a:r>
          </a:p>
          <a:p>
            <a:pPr algn="ctr">
              <a:spcBef>
                <a:spcPts val="0"/>
              </a:spcBef>
              <a:spcAft>
                <a:spcPts val="0"/>
              </a:spcAft>
              <a:buClr>
                <a:schemeClr val="accent2"/>
              </a:buClr>
              <a:buSzPct val="80000"/>
              <a:buFont typeface="Wingdings" pitchFamily="2" charset="2"/>
              <a:buNone/>
              <a:defRPr/>
            </a:pPr>
            <a:r>
              <a:rPr lang="es-ES" altLang="es-ES" sz="3400" b="1" kern="0" dirty="0">
                <a:solidFill>
                  <a:srgbClr val="92D050"/>
                </a:solidFill>
                <a:latin typeface="Arial" charset="0"/>
              </a:rPr>
              <a:t>Incorporación de polvo de neumático a  mezclas bituminosas.</a:t>
            </a:r>
          </a:p>
          <a:p>
            <a:pPr algn="ctr">
              <a:spcBef>
                <a:spcPts val="1200"/>
              </a:spcBef>
              <a:spcAft>
                <a:spcPts val="600"/>
              </a:spcAft>
              <a:buClr>
                <a:schemeClr val="accent2"/>
              </a:buClr>
              <a:buSzPct val="80000"/>
              <a:buFont typeface="Wingdings" pitchFamily="2" charset="2"/>
              <a:buNone/>
              <a:defRPr/>
            </a:pPr>
            <a:r>
              <a:rPr lang="es-ES" altLang="es-ES" sz="2000" b="1" kern="0" dirty="0">
                <a:solidFill>
                  <a:srgbClr val="92D050"/>
                </a:solidFill>
                <a:latin typeface="Arial" charset="0"/>
              </a:rPr>
              <a:t>Andrés Costa Hernández (Tecnología de ELSAN S.A.)</a:t>
            </a:r>
          </a:p>
        </p:txBody>
      </p:sp>
      <p:pic>
        <p:nvPicPr>
          <p:cNvPr id="4100" name="1 Imagen"/>
          <p:cNvPicPr>
            <a:picLocks noChangeAspect="1"/>
          </p:cNvPicPr>
          <p:nvPr/>
        </p:nvPicPr>
        <p:blipFill>
          <a:blip r:embed="rId2" cstate="print"/>
          <a:srcRect/>
          <a:stretch>
            <a:fillRect/>
          </a:stretch>
        </p:blipFill>
        <p:spPr bwMode="auto">
          <a:xfrm>
            <a:off x="7885113" y="4714875"/>
            <a:ext cx="1079500" cy="514350"/>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2627782" y="5593451"/>
            <a:ext cx="3096741" cy="868954"/>
          </a:xfrm>
          <a:prstGeom prst="rect">
            <a:avLst/>
          </a:prstGeom>
          <a:noFill/>
          <a:ln w="12700" cap="sq">
            <a:noFill/>
            <a:miter lim="800000"/>
            <a:headEnd type="none" w="sm" len="sm"/>
            <a:tailEnd type="none" w="sm" len="sm"/>
          </a:ln>
        </p:spPr>
      </p:pic>
      <p:pic>
        <p:nvPicPr>
          <p:cNvPr id="4102" name="Picture 6"/>
          <p:cNvPicPr>
            <a:picLocks noChangeAspect="1" noChangeArrowheads="1"/>
          </p:cNvPicPr>
          <p:nvPr/>
        </p:nvPicPr>
        <p:blipFill>
          <a:blip r:embed="rId4" cstate="print"/>
          <a:srcRect/>
          <a:stretch>
            <a:fillRect/>
          </a:stretch>
        </p:blipFill>
        <p:spPr bwMode="auto">
          <a:xfrm>
            <a:off x="179512" y="5675666"/>
            <a:ext cx="2109415" cy="794113"/>
          </a:xfrm>
          <a:prstGeom prst="rect">
            <a:avLst/>
          </a:prstGeom>
          <a:noFill/>
          <a:ln w="12700" cap="sq">
            <a:noFill/>
            <a:miter lim="800000"/>
            <a:headEnd type="none" w="sm" len="sm"/>
            <a:tailEnd type="none" w="sm" len="sm"/>
          </a:ln>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445" y="5445224"/>
            <a:ext cx="1608496" cy="124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1152525"/>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ESTADO DEL TRAMO DE ENSAYO CM-4106 EN 2011</a:t>
            </a:r>
          </a:p>
        </p:txBody>
      </p:sp>
      <p:sp>
        <p:nvSpPr>
          <p:cNvPr id="12292"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2293"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548413"/>
            <a:ext cx="3121152" cy="2072640"/>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556792"/>
            <a:ext cx="3764021" cy="2499545"/>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78" y="4235740"/>
            <a:ext cx="3121152" cy="2072640"/>
          </a:xfrm>
          <a:prstGeom prst="rect">
            <a:avLst/>
          </a:prstGeom>
        </p:spPr>
      </p:pic>
      <p:pic>
        <p:nvPicPr>
          <p:cNvPr id="2" name="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2153" y="3068960"/>
            <a:ext cx="4662730" cy="3096344"/>
          </a:xfrm>
          <a:prstGeom prst="rect">
            <a:avLst/>
          </a:prstGeom>
        </p:spPr>
      </p:pic>
    </p:spTree>
    <p:extLst>
      <p:ext uri="{BB962C8B-B14F-4D97-AF65-F5344CB8AC3E}">
        <p14:creationId xmlns:p14="http://schemas.microsoft.com/office/powerpoint/2010/main" val="2299010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A-472 (1)</a:t>
            </a:r>
          </a:p>
        </p:txBody>
      </p:sp>
      <p:sp>
        <p:nvSpPr>
          <p:cNvPr id="13315"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3316"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
        <p:nvSpPr>
          <p:cNvPr id="6" name="Rectangle 3"/>
          <p:cNvSpPr txBox="1">
            <a:spLocks noChangeArrowheads="1"/>
          </p:cNvSpPr>
          <p:nvPr/>
        </p:nvSpPr>
        <p:spPr bwMode="auto">
          <a:xfrm>
            <a:off x="255022" y="1340768"/>
            <a:ext cx="8642350" cy="4824536"/>
          </a:xfrm>
          <a:prstGeom prst="rect">
            <a:avLst/>
          </a:prstGeom>
          <a:noFill/>
          <a:ln>
            <a:noFill/>
          </a:ln>
          <a:extLst/>
        </p:spPr>
        <p:txBody>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lgn="just">
              <a:spcBef>
                <a:spcPts val="600"/>
              </a:spcBef>
              <a:spcAft>
                <a:spcPts val="600"/>
              </a:spcAft>
              <a:buFont typeface="Wingdings" pitchFamily="2" charset="2"/>
              <a:buNone/>
              <a:defRPr/>
            </a:pPr>
            <a:r>
              <a:rPr lang="es-ES" altLang="es-ES" sz="1800" kern="0" dirty="0" smtClean="0">
                <a:latin typeface="Arial" pitchFamily="34" charset="0"/>
                <a:cs typeface="Times New Roman" pitchFamily="18" charset="0"/>
              </a:rPr>
              <a:t>A la vista de los buenos resultados obtenidos y como continuación de los tramos de ensayo dentro del Proyecto Fénix, en la primavera de 2010 se construyeron  otros cuatro tramos experimentales, de una longitud aproximada de 750 metros cada uno, con lechadas bituminosas con granulo de caucho de NFU, en la carretera A-472 entre los P.K. 7+000 y 10+000, en las proximidades de Sanlúcar la Mayor (SEVILLA), con la colaboración de Gestión de Infraestructuras de Andalucía </a:t>
            </a:r>
            <a:r>
              <a:rPr lang="es-ES" altLang="es-ES" sz="1800" kern="0" dirty="0" smtClean="0">
                <a:latin typeface="Arial" pitchFamily="34" charset="0"/>
                <a:cs typeface="Times New Roman" pitchFamily="18" charset="0"/>
              </a:rPr>
              <a:t>S.A(GIASA, que actualmente es la Agencia de Obra Publica) </a:t>
            </a:r>
            <a:r>
              <a:rPr lang="es-ES" altLang="es-ES" sz="1800" kern="0" dirty="0" smtClean="0">
                <a:latin typeface="Arial" pitchFamily="34" charset="0"/>
                <a:cs typeface="Times New Roman" pitchFamily="18" charset="0"/>
              </a:rPr>
              <a:t>de la Consejería de Obras Publicas y Transportes de la Junta de Andalucía, que participaba en el citado proyecto como Organismo Publico de Investigación. En todos los casos se utilizo una emulsión tipo ECL-2dm (C60BP5 MIC). Los tipos de lechada diseñados, fabricados y puestos en obra fueron los siguientes:</a:t>
            </a:r>
          </a:p>
          <a:p>
            <a:pPr algn="just">
              <a:spcBef>
                <a:spcPts val="600"/>
              </a:spcBef>
              <a:spcAft>
                <a:spcPts val="600"/>
              </a:spcAft>
              <a:buFont typeface="Times New Roman"/>
              <a:buChar char="•"/>
              <a:tabLst>
                <a:tab pos="457200" algn="l"/>
              </a:tabLst>
              <a:defRPr/>
            </a:pPr>
            <a:r>
              <a:rPr lang="es-ES" sz="1800" b="1" i="1" dirty="0" smtClean="0">
                <a:solidFill>
                  <a:srgbClr val="0000FF"/>
                </a:solidFill>
                <a:latin typeface="Arial"/>
                <a:ea typeface="Times New Roman"/>
              </a:rPr>
              <a:t>Lechada LB-3 con 13% de emulsión en peso s/a.</a:t>
            </a:r>
            <a:endParaRPr lang="es-ES" sz="2000" dirty="0">
              <a:ea typeface="Times New Roman"/>
            </a:endParaRPr>
          </a:p>
          <a:p>
            <a:pPr algn="just">
              <a:spcBef>
                <a:spcPts val="600"/>
              </a:spcBef>
              <a:spcAft>
                <a:spcPts val="600"/>
              </a:spcAft>
              <a:buFont typeface="Times New Roman"/>
              <a:buChar char="•"/>
              <a:tabLst>
                <a:tab pos="457200" algn="l"/>
              </a:tabLst>
              <a:defRPr/>
            </a:pPr>
            <a:r>
              <a:rPr lang="es-ES" sz="1800" b="1" i="1" dirty="0" smtClean="0">
                <a:solidFill>
                  <a:srgbClr val="0000FF"/>
                </a:solidFill>
                <a:latin typeface="Arial"/>
                <a:ea typeface="Times New Roman"/>
              </a:rPr>
              <a:t>Lechada LB-3 con 7% de caucho 2/4 mm. y 20% de emulsión en peso s/a. </a:t>
            </a:r>
            <a:endParaRPr lang="es-ES" sz="2000" dirty="0">
              <a:ea typeface="Times New Roman"/>
            </a:endParaRPr>
          </a:p>
          <a:p>
            <a:pPr algn="just">
              <a:spcBef>
                <a:spcPts val="600"/>
              </a:spcBef>
              <a:spcAft>
                <a:spcPts val="600"/>
              </a:spcAft>
              <a:buFont typeface="Times New Roman"/>
              <a:buChar char="•"/>
              <a:tabLst>
                <a:tab pos="457200" algn="l"/>
              </a:tabLst>
              <a:defRPr/>
            </a:pPr>
            <a:r>
              <a:rPr lang="es-ES" sz="1800" b="1" i="1" dirty="0" smtClean="0">
                <a:solidFill>
                  <a:srgbClr val="0000FF"/>
                </a:solidFill>
                <a:latin typeface="Arial"/>
                <a:ea typeface="Times New Roman"/>
              </a:rPr>
              <a:t>Lechada LB-3 con 10% de caucho 2/4 mm. y 21% de emulsión en peso s/a. </a:t>
            </a:r>
            <a:endParaRPr lang="es-ES" sz="2000" dirty="0">
              <a:ea typeface="Times New Roman"/>
            </a:endParaRPr>
          </a:p>
          <a:p>
            <a:pPr algn="just">
              <a:spcBef>
                <a:spcPts val="600"/>
              </a:spcBef>
              <a:spcAft>
                <a:spcPts val="600"/>
              </a:spcAft>
              <a:buFont typeface="Times New Roman"/>
              <a:buChar char="•"/>
              <a:tabLst>
                <a:tab pos="457200" algn="l"/>
              </a:tabLst>
              <a:defRPr/>
            </a:pPr>
            <a:r>
              <a:rPr lang="es-ES" sz="1800" b="1" i="1" dirty="0" smtClean="0">
                <a:solidFill>
                  <a:srgbClr val="0000FF"/>
                </a:solidFill>
                <a:latin typeface="Arial"/>
                <a:ea typeface="Times New Roman"/>
              </a:rPr>
              <a:t>Lechada LB-3 con 7% de caucho 2/7 mm. y 19% de emulsión en peso s/a.  </a:t>
            </a:r>
            <a:endParaRPr lang="es-ES" sz="2000" dirty="0">
              <a:ea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A-472 (2)</a:t>
            </a:r>
          </a:p>
        </p:txBody>
      </p:sp>
      <p:sp>
        <p:nvSpPr>
          <p:cNvPr id="14339" name="4 Marcador de pie de página"/>
          <p:cNvSpPr>
            <a:spLocks noGrp="1"/>
          </p:cNvSpPr>
          <p:nvPr>
            <p:ph type="ftr" sz="quarter" idx="4294967295"/>
          </p:nvPr>
        </p:nvSpPr>
        <p:spPr bwMode="auto">
          <a:xfrm>
            <a:off x="2843213" y="6308725"/>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4340"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pic>
        <p:nvPicPr>
          <p:cNvPr id="14341" name="1 Imagen"/>
          <p:cNvPicPr>
            <a:picLocks noChangeAspect="1"/>
          </p:cNvPicPr>
          <p:nvPr/>
        </p:nvPicPr>
        <p:blipFill>
          <a:blip r:embed="rId3" cstate="print"/>
          <a:srcRect/>
          <a:stretch>
            <a:fillRect/>
          </a:stretch>
        </p:blipFill>
        <p:spPr bwMode="auto">
          <a:xfrm>
            <a:off x="900113" y="1049338"/>
            <a:ext cx="2357437" cy="1566862"/>
          </a:xfrm>
          <a:prstGeom prst="rect">
            <a:avLst/>
          </a:prstGeom>
          <a:noFill/>
          <a:ln w="9525">
            <a:noFill/>
            <a:miter lim="800000"/>
            <a:headEnd/>
            <a:tailEnd/>
          </a:ln>
        </p:spPr>
      </p:pic>
      <p:pic>
        <p:nvPicPr>
          <p:cNvPr id="14342" name="2 Imagen"/>
          <p:cNvPicPr>
            <a:picLocks noChangeAspect="1"/>
          </p:cNvPicPr>
          <p:nvPr/>
        </p:nvPicPr>
        <p:blipFill>
          <a:blip r:embed="rId4" cstate="print"/>
          <a:srcRect/>
          <a:stretch>
            <a:fillRect/>
          </a:stretch>
        </p:blipFill>
        <p:spPr bwMode="auto">
          <a:xfrm>
            <a:off x="179388" y="2708275"/>
            <a:ext cx="2325687" cy="1739900"/>
          </a:xfrm>
          <a:prstGeom prst="rect">
            <a:avLst/>
          </a:prstGeom>
          <a:noFill/>
          <a:ln w="9525">
            <a:noFill/>
            <a:miter lim="800000"/>
            <a:headEnd/>
            <a:tailEnd/>
          </a:ln>
        </p:spPr>
      </p:pic>
      <p:pic>
        <p:nvPicPr>
          <p:cNvPr id="14343" name="3 Imagen"/>
          <p:cNvPicPr>
            <a:picLocks noChangeAspect="1"/>
          </p:cNvPicPr>
          <p:nvPr/>
        </p:nvPicPr>
        <p:blipFill>
          <a:blip r:embed="rId5" cstate="print"/>
          <a:srcRect/>
          <a:stretch>
            <a:fillRect/>
          </a:stretch>
        </p:blipFill>
        <p:spPr bwMode="auto">
          <a:xfrm>
            <a:off x="468313" y="4478338"/>
            <a:ext cx="2600325" cy="1727200"/>
          </a:xfrm>
          <a:prstGeom prst="rect">
            <a:avLst/>
          </a:prstGeom>
          <a:noFill/>
          <a:ln w="9525">
            <a:noFill/>
            <a:miter lim="800000"/>
            <a:headEnd/>
            <a:tailEnd/>
          </a:ln>
        </p:spPr>
      </p:pic>
      <p:pic>
        <p:nvPicPr>
          <p:cNvPr id="14344" name="4 Imagen"/>
          <p:cNvPicPr>
            <a:picLocks noChangeAspect="1"/>
          </p:cNvPicPr>
          <p:nvPr/>
        </p:nvPicPr>
        <p:blipFill>
          <a:blip r:embed="rId6" cstate="print"/>
          <a:srcRect/>
          <a:stretch>
            <a:fillRect/>
          </a:stretch>
        </p:blipFill>
        <p:spPr bwMode="auto">
          <a:xfrm>
            <a:off x="5857875" y="1049338"/>
            <a:ext cx="3143250" cy="2087563"/>
          </a:xfrm>
          <a:prstGeom prst="rect">
            <a:avLst/>
          </a:prstGeom>
          <a:noFill/>
          <a:ln w="9525">
            <a:noFill/>
            <a:miter lim="800000"/>
            <a:headEnd/>
            <a:tailEnd/>
          </a:ln>
        </p:spPr>
      </p:pic>
      <p:pic>
        <p:nvPicPr>
          <p:cNvPr id="14345" name="7 Imagen"/>
          <p:cNvPicPr>
            <a:picLocks noChangeAspect="1"/>
          </p:cNvPicPr>
          <p:nvPr/>
        </p:nvPicPr>
        <p:blipFill>
          <a:blip r:embed="rId7" cstate="print"/>
          <a:srcRect/>
          <a:stretch>
            <a:fillRect/>
          </a:stretch>
        </p:blipFill>
        <p:spPr bwMode="auto">
          <a:xfrm>
            <a:off x="5753100" y="3703638"/>
            <a:ext cx="3187700" cy="2116138"/>
          </a:xfrm>
          <a:prstGeom prst="rect">
            <a:avLst/>
          </a:prstGeom>
          <a:noFill/>
          <a:ln w="9525">
            <a:noFill/>
            <a:miter lim="800000"/>
            <a:headEnd/>
            <a:tailEnd/>
          </a:ln>
        </p:spPr>
      </p:pic>
      <p:pic>
        <p:nvPicPr>
          <p:cNvPr id="14346" name="8 Imagen"/>
          <p:cNvPicPr>
            <a:picLocks noChangeAspect="1"/>
          </p:cNvPicPr>
          <p:nvPr/>
        </p:nvPicPr>
        <p:blipFill>
          <a:blip r:embed="rId8" cstate="print"/>
          <a:srcRect/>
          <a:stretch>
            <a:fillRect/>
          </a:stretch>
        </p:blipFill>
        <p:spPr bwMode="auto">
          <a:xfrm>
            <a:off x="3467100" y="4799013"/>
            <a:ext cx="2286000" cy="1519237"/>
          </a:xfrm>
          <a:prstGeom prst="rect">
            <a:avLst/>
          </a:prstGeom>
          <a:noFill/>
          <a:ln w="9525">
            <a:noFill/>
            <a:miter lim="800000"/>
            <a:headEnd/>
            <a:tailEnd/>
          </a:ln>
        </p:spPr>
      </p:pic>
      <p:pic>
        <p:nvPicPr>
          <p:cNvPr id="14347" name="9 Imagen"/>
          <p:cNvPicPr>
            <a:picLocks noChangeAspect="1"/>
          </p:cNvPicPr>
          <p:nvPr/>
        </p:nvPicPr>
        <p:blipFill>
          <a:blip r:embed="rId9" cstate="print"/>
          <a:srcRect/>
          <a:stretch>
            <a:fillRect/>
          </a:stretch>
        </p:blipFill>
        <p:spPr bwMode="auto">
          <a:xfrm>
            <a:off x="3216275" y="908050"/>
            <a:ext cx="2641600" cy="1755775"/>
          </a:xfrm>
          <a:prstGeom prst="rect">
            <a:avLst/>
          </a:prstGeom>
          <a:noFill/>
          <a:ln w="9525">
            <a:noFill/>
            <a:miter lim="800000"/>
            <a:headEnd/>
            <a:tailEnd/>
          </a:ln>
        </p:spPr>
      </p:pic>
      <p:pic>
        <p:nvPicPr>
          <p:cNvPr id="14348" name="10 Imagen"/>
          <p:cNvPicPr>
            <a:picLocks noChangeAspect="1"/>
          </p:cNvPicPr>
          <p:nvPr/>
        </p:nvPicPr>
        <p:blipFill>
          <a:blip r:embed="rId10" cstate="print"/>
          <a:srcRect/>
          <a:stretch>
            <a:fillRect/>
          </a:stretch>
        </p:blipFill>
        <p:spPr bwMode="auto">
          <a:xfrm>
            <a:off x="2559050" y="2420938"/>
            <a:ext cx="386080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A-472 (3)</a:t>
            </a:r>
          </a:p>
        </p:txBody>
      </p:sp>
      <p:sp>
        <p:nvSpPr>
          <p:cNvPr id="15363"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5364"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
        <p:nvSpPr>
          <p:cNvPr id="6" name="Rectangle 3"/>
          <p:cNvSpPr txBox="1">
            <a:spLocks noChangeArrowheads="1"/>
          </p:cNvSpPr>
          <p:nvPr/>
        </p:nvSpPr>
        <p:spPr bwMode="auto">
          <a:xfrm>
            <a:off x="900113" y="981075"/>
            <a:ext cx="7993062" cy="2303463"/>
          </a:xfrm>
          <a:prstGeom prst="rect">
            <a:avLst/>
          </a:prstGeom>
          <a:noFill/>
          <a:ln>
            <a:noFill/>
          </a:ln>
          <a:extLst/>
        </p:spPr>
        <p:txBody>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lgn="just">
              <a:spcBef>
                <a:spcPts val="600"/>
              </a:spcBef>
              <a:spcAft>
                <a:spcPts val="600"/>
              </a:spcAft>
              <a:buFont typeface="Wingdings" pitchFamily="2" charset="2"/>
              <a:buNone/>
              <a:defRPr/>
            </a:pPr>
            <a:r>
              <a:rPr lang="es-ES" sz="1800" kern="0" dirty="0">
                <a:latin typeface="Arial" pitchFamily="34" charset="0"/>
                <a:cs typeface="Times New Roman" pitchFamily="18" charset="0"/>
              </a:rPr>
              <a:t>Transcurridos dos meses desde la construcción de los tramos de ensayo, se procedió a medir el ruido de rodadura en los mismos. La geo-auscultación acústica se </a:t>
            </a:r>
            <a:r>
              <a:rPr lang="es-ES" sz="1800" kern="0" dirty="0" smtClean="0">
                <a:latin typeface="Arial" pitchFamily="34" charset="0"/>
                <a:cs typeface="Times New Roman" pitchFamily="18" charset="0"/>
              </a:rPr>
              <a:t>realizó </a:t>
            </a:r>
            <a:r>
              <a:rPr lang="es-ES" sz="1800" kern="0" dirty="0">
                <a:latin typeface="Arial" pitchFamily="34" charset="0"/>
                <a:cs typeface="Times New Roman" pitchFamily="18" charset="0"/>
              </a:rPr>
              <a:t>siguiendo el método close-proximity (CPX method) mediante el equipo TiresonicMk4-LA2IC de la UCLM. El equipo consiste en un remolque con una cámara semianecoica en cuyo interior se monta el neumático de referencia. Se utilizan dos micrófonos de ½ pulgada tipo 4189-A-021 de Bruel&amp;Kjaer (B&amp;K) situados a 20 cm de neumático y a 10 cm del pavimento, a 45º y 135º con respecto a la dirección de rodadura. </a:t>
            </a:r>
            <a:endParaRPr lang="es-ES" altLang="es-ES" sz="1800" kern="0" dirty="0">
              <a:latin typeface="Arial" pitchFamily="34" charset="0"/>
              <a:cs typeface="Times New Roman" pitchFamily="18" charset="0"/>
            </a:endParaRPr>
          </a:p>
        </p:txBody>
      </p:sp>
      <p:pic>
        <p:nvPicPr>
          <p:cNvPr id="15366" name="Picture 2"/>
          <p:cNvPicPr>
            <a:picLocks noChangeAspect="1" noChangeArrowheads="1"/>
          </p:cNvPicPr>
          <p:nvPr/>
        </p:nvPicPr>
        <p:blipFill>
          <a:blip r:embed="rId3" cstate="print"/>
          <a:srcRect/>
          <a:stretch>
            <a:fillRect/>
          </a:stretch>
        </p:blipFill>
        <p:spPr bwMode="auto">
          <a:xfrm>
            <a:off x="1154290" y="3356992"/>
            <a:ext cx="4049535" cy="2705671"/>
          </a:xfrm>
          <a:prstGeom prst="rect">
            <a:avLst/>
          </a:prstGeom>
          <a:noFill/>
          <a:ln w="12700" cap="sq">
            <a:noFill/>
            <a:miter lim="800000"/>
            <a:headEnd type="none" w="sm" len="sm"/>
            <a:tailEnd type="none" w="sm" len="sm"/>
          </a:ln>
        </p:spPr>
      </p:pic>
      <p:pic>
        <p:nvPicPr>
          <p:cNvPr id="15367" name="Picture 3"/>
          <p:cNvPicPr>
            <a:picLocks noChangeAspect="1" noChangeArrowheads="1"/>
          </p:cNvPicPr>
          <p:nvPr/>
        </p:nvPicPr>
        <p:blipFill>
          <a:blip r:embed="rId4" cstate="print"/>
          <a:srcRect/>
          <a:stretch>
            <a:fillRect/>
          </a:stretch>
        </p:blipFill>
        <p:spPr bwMode="auto">
          <a:xfrm>
            <a:off x="6081713" y="3284538"/>
            <a:ext cx="2235200" cy="2986087"/>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A-472 (4)</a:t>
            </a:r>
          </a:p>
        </p:txBody>
      </p:sp>
      <p:sp>
        <p:nvSpPr>
          <p:cNvPr id="16387"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6388"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
        <p:nvSpPr>
          <p:cNvPr id="6" name="Rectangle 3"/>
          <p:cNvSpPr txBox="1">
            <a:spLocks noChangeArrowheads="1"/>
          </p:cNvSpPr>
          <p:nvPr/>
        </p:nvSpPr>
        <p:spPr bwMode="auto">
          <a:xfrm>
            <a:off x="250825" y="1484313"/>
            <a:ext cx="8642350" cy="649287"/>
          </a:xfrm>
          <a:prstGeom prst="rect">
            <a:avLst/>
          </a:prstGeom>
          <a:noFill/>
          <a:ln>
            <a:noFill/>
          </a:ln>
          <a:extLst/>
        </p:spPr>
        <p:txBody>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lgn="just">
              <a:spcBef>
                <a:spcPts val="600"/>
              </a:spcBef>
              <a:spcAft>
                <a:spcPts val="600"/>
              </a:spcAft>
              <a:buFont typeface="Wingdings" pitchFamily="2" charset="2"/>
              <a:buNone/>
              <a:defRPr/>
            </a:pPr>
            <a:r>
              <a:rPr lang="es-ES" sz="1800" kern="0" dirty="0" smtClean="0">
                <a:latin typeface="Arial" pitchFamily="34" charset="0"/>
                <a:cs typeface="Times New Roman" pitchFamily="18" charset="0"/>
              </a:rPr>
              <a:t>Al cabo de un año se volvió a repetir la medición del ruido de rodadura en los tramos construidos con las lechadas bituminosas por el mismo equipo.</a:t>
            </a:r>
          </a:p>
        </p:txBody>
      </p:sp>
      <p:pic>
        <p:nvPicPr>
          <p:cNvPr id="16390" name="Picture 2"/>
          <p:cNvPicPr>
            <a:picLocks noChangeAspect="1" noChangeArrowheads="1"/>
          </p:cNvPicPr>
          <p:nvPr/>
        </p:nvPicPr>
        <p:blipFill>
          <a:blip r:embed="rId3" cstate="print"/>
          <a:srcRect/>
          <a:stretch>
            <a:fillRect/>
          </a:stretch>
        </p:blipFill>
        <p:spPr bwMode="auto">
          <a:xfrm>
            <a:off x="3336925" y="2225675"/>
            <a:ext cx="5699125" cy="3867150"/>
          </a:xfrm>
          <a:prstGeom prst="rect">
            <a:avLst/>
          </a:prstGeom>
          <a:noFill/>
          <a:ln w="12700" cap="sq">
            <a:noFill/>
            <a:miter lim="800000"/>
            <a:headEnd type="none" w="sm" len="sm"/>
            <a:tailEnd type="none" w="sm" len="sm"/>
          </a:ln>
        </p:spPr>
      </p:pic>
      <p:sp>
        <p:nvSpPr>
          <p:cNvPr id="9" name="Rectangle 3"/>
          <p:cNvSpPr txBox="1">
            <a:spLocks noChangeArrowheads="1"/>
          </p:cNvSpPr>
          <p:nvPr/>
        </p:nvSpPr>
        <p:spPr bwMode="auto">
          <a:xfrm>
            <a:off x="250825" y="2133600"/>
            <a:ext cx="2941638" cy="2303463"/>
          </a:xfrm>
          <a:prstGeom prst="rect">
            <a:avLst/>
          </a:prstGeom>
          <a:noFill/>
          <a:ln>
            <a:noFill/>
          </a:ln>
          <a:extLst/>
        </p:spPr>
        <p:txBody>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lgn="just">
              <a:spcBef>
                <a:spcPts val="600"/>
              </a:spcBef>
              <a:spcAft>
                <a:spcPts val="600"/>
              </a:spcAft>
              <a:buFont typeface="Wingdings" pitchFamily="2" charset="2"/>
              <a:buNone/>
              <a:defRPr/>
            </a:pPr>
            <a:r>
              <a:rPr lang="es-ES" sz="1800" kern="0" dirty="0" smtClean="0">
                <a:latin typeface="Arial" pitchFamily="34" charset="0"/>
                <a:cs typeface="Times New Roman" pitchFamily="18" charset="0"/>
              </a:rPr>
              <a:t>La siguiente figura </a:t>
            </a:r>
            <a:r>
              <a:rPr lang="es-ES" sz="1800" dirty="0" smtClean="0">
                <a:latin typeface="TimesNewRoman"/>
              </a:rPr>
              <a:t>muestra la evolución con la posición, PK o distancia, de los niveles sonoros registrados en proximidad con la cámara semianecoida, </a:t>
            </a:r>
            <a:r>
              <a:rPr lang="es-ES" sz="1800" i="1" dirty="0" smtClean="0">
                <a:latin typeface="TimesNewRoman,Italic"/>
              </a:rPr>
              <a:t>L</a:t>
            </a:r>
            <a:r>
              <a:rPr lang="es-ES" sz="1050" i="1" dirty="0" smtClean="0">
                <a:latin typeface="TimesNewRoman,Italic"/>
              </a:rPr>
              <a:t>CPtr </a:t>
            </a:r>
            <a:r>
              <a:rPr lang="es-ES" sz="1800" dirty="0" smtClean="0">
                <a:latin typeface="TimesNewRoman"/>
              </a:rPr>
              <a:t>(dB(A), a una velocidad de 80 km/h. Los niveles sonoros son el valor medio de los niveles registrados por dos micrófonos situados en las cercanías del neumático de referencia entre 20 Hz y 16 kHz.</a:t>
            </a:r>
            <a:endParaRPr lang="es-ES" sz="1800" kern="0" dirty="0" smtClean="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A-472 (5)</a:t>
            </a:r>
          </a:p>
        </p:txBody>
      </p:sp>
      <p:sp>
        <p:nvSpPr>
          <p:cNvPr id="17411"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7412"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
        <p:nvSpPr>
          <p:cNvPr id="17413" name="Rectangle 3"/>
          <p:cNvSpPr txBox="1">
            <a:spLocks noChangeArrowheads="1"/>
          </p:cNvSpPr>
          <p:nvPr/>
        </p:nvSpPr>
        <p:spPr bwMode="auto">
          <a:xfrm>
            <a:off x="250825" y="1484313"/>
            <a:ext cx="8281988" cy="4608512"/>
          </a:xfrm>
          <a:prstGeom prst="rect">
            <a:avLst/>
          </a:prstGeom>
          <a:noFill/>
          <a:ln w="9525">
            <a:noFill/>
            <a:miter lim="800000"/>
            <a:headEnd/>
            <a:tailEnd/>
          </a:ln>
        </p:spPr>
        <p:txBody>
          <a:bodyPr/>
          <a:lstStyle/>
          <a:p>
            <a:pPr algn="just" eaLnBrk="0" hangingPunct="0">
              <a:spcBef>
                <a:spcPct val="20000"/>
              </a:spcBef>
              <a:buClr>
                <a:schemeClr val="accent2"/>
              </a:buClr>
              <a:buSzPct val="80000"/>
              <a:buFont typeface="Wingdings" pitchFamily="2" charset="2"/>
              <a:buNone/>
            </a:pPr>
            <a:r>
              <a:rPr lang="es-ES" altLang="es-ES" sz="1800" dirty="0" smtClean="0">
                <a:latin typeface="TimesNewRoman"/>
              </a:rPr>
              <a:t>Los resultados obtenidos, en estas dos mediciones, en cada uno de los tramos, se recogen en la Tabla siguiente:</a:t>
            </a:r>
          </a:p>
          <a:p>
            <a:pPr algn="just" eaLnBrk="0" hangingPunct="0">
              <a:spcBef>
                <a:spcPct val="20000"/>
              </a:spcBef>
              <a:buClr>
                <a:schemeClr val="accent2"/>
              </a:buClr>
              <a:buSzPct val="80000"/>
              <a:buFont typeface="Wingdings" pitchFamily="2" charset="2"/>
              <a:buNone/>
            </a:pPr>
            <a:endParaRPr lang="es-ES" altLang="es-ES" sz="1800" dirty="0">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smtClean="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smtClean="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smtClean="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smtClean="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a:solidFill>
                <a:srgbClr val="000000"/>
              </a:solidFill>
              <a:latin typeface="TimesNewRoman"/>
            </a:endParaRPr>
          </a:p>
        </p:txBody>
      </p:sp>
      <p:graphicFrame>
        <p:nvGraphicFramePr>
          <p:cNvPr id="2" name="1 Tabla"/>
          <p:cNvGraphicFramePr>
            <a:graphicFrameLocks noGrp="1"/>
          </p:cNvGraphicFramePr>
          <p:nvPr>
            <p:extLst>
              <p:ext uri="{D42A27DB-BD31-4B8C-83A1-F6EECF244321}">
                <p14:modId xmlns:p14="http://schemas.microsoft.com/office/powerpoint/2010/main" val="2618799802"/>
              </p:ext>
            </p:extLst>
          </p:nvPr>
        </p:nvGraphicFramePr>
        <p:xfrm>
          <a:off x="755578" y="2204863"/>
          <a:ext cx="7344815" cy="4032451"/>
        </p:xfrm>
        <a:graphic>
          <a:graphicData uri="http://schemas.openxmlformats.org/drawingml/2006/table">
            <a:tbl>
              <a:tblPr bandRow="1">
                <a:tableStyleId>{5C22544A-7EE6-4342-B048-85BDC9FD1C3A}</a:tableStyleId>
              </a:tblPr>
              <a:tblGrid>
                <a:gridCol w="2140837"/>
                <a:gridCol w="1382306"/>
                <a:gridCol w="1382306"/>
                <a:gridCol w="1282981"/>
                <a:gridCol w="1156385"/>
              </a:tblGrid>
              <a:tr h="523732">
                <a:tc>
                  <a:txBody>
                    <a:bodyPr/>
                    <a:lstStyle/>
                    <a:p>
                      <a:pPr algn="ctr"/>
                      <a:r>
                        <a:rPr lang="es-ES" dirty="0" smtClean="0">
                          <a:latin typeface="+mj-lt"/>
                        </a:rPr>
                        <a:t>TIPO</a:t>
                      </a:r>
                      <a:endParaRPr lang="es-ES" dirty="0">
                        <a:latin typeface="+mj-lt"/>
                      </a:endParaRPr>
                    </a:p>
                  </a:txBody>
                  <a:tcPr/>
                </a:tc>
                <a:tc gridSpan="4">
                  <a:txBody>
                    <a:bodyPr/>
                    <a:lstStyle/>
                    <a:p>
                      <a:pPr algn="ctr"/>
                      <a:r>
                        <a:rPr lang="es-ES" dirty="0" smtClean="0">
                          <a:latin typeface="+mj-lt"/>
                        </a:rPr>
                        <a:t>LB-3</a:t>
                      </a:r>
                      <a:endParaRPr lang="es-ES" dirty="0">
                        <a:latin typeface="+mj-lt"/>
                      </a:endParaRPr>
                    </a:p>
                  </a:txBody>
                  <a:tcPr/>
                </a:tc>
                <a:tc hMerge="1">
                  <a:txBody>
                    <a:bodyPr/>
                    <a:lstStyle/>
                    <a:p>
                      <a:pPr algn="ctr"/>
                      <a:endParaRPr lang="es-ES" dirty="0"/>
                    </a:p>
                  </a:txBody>
                  <a:tcPr/>
                </a:tc>
                <a:tc hMerge="1">
                  <a:txBody>
                    <a:bodyPr/>
                    <a:lstStyle/>
                    <a:p>
                      <a:pPr algn="ctr"/>
                      <a:endParaRPr lang="es-ES" dirty="0"/>
                    </a:p>
                  </a:txBody>
                  <a:tcPr/>
                </a:tc>
                <a:tc hMerge="1">
                  <a:txBody>
                    <a:bodyPr/>
                    <a:lstStyle/>
                    <a:p>
                      <a:pPr algn="ctr"/>
                      <a:endParaRPr lang="es-ES" dirty="0"/>
                    </a:p>
                  </a:txBody>
                  <a:tcPr/>
                </a:tc>
              </a:tr>
              <a:tr h="523732">
                <a:tc>
                  <a:txBody>
                    <a:bodyPr/>
                    <a:lstStyle/>
                    <a:p>
                      <a:pPr algn="ctr"/>
                      <a:r>
                        <a:rPr lang="es-ES" sz="1400" dirty="0" smtClean="0">
                          <a:latin typeface="+mj-lt"/>
                        </a:rPr>
                        <a:t>% emulsión s/a</a:t>
                      </a:r>
                      <a:endParaRPr lang="es-ES" sz="1400" dirty="0">
                        <a:latin typeface="+mj-lt"/>
                      </a:endParaRPr>
                    </a:p>
                  </a:txBody>
                  <a:tcPr/>
                </a:tc>
                <a:tc>
                  <a:txBody>
                    <a:bodyPr/>
                    <a:lstStyle/>
                    <a:p>
                      <a:pPr algn="ctr"/>
                      <a:r>
                        <a:rPr lang="es-ES" dirty="0" smtClean="0">
                          <a:latin typeface="+mj-lt"/>
                        </a:rPr>
                        <a:t>13</a:t>
                      </a:r>
                      <a:endParaRPr lang="es-ES" dirty="0">
                        <a:latin typeface="+mj-lt"/>
                      </a:endParaRPr>
                    </a:p>
                  </a:txBody>
                  <a:tcPr/>
                </a:tc>
                <a:tc>
                  <a:txBody>
                    <a:bodyPr/>
                    <a:lstStyle/>
                    <a:p>
                      <a:pPr algn="ctr"/>
                      <a:r>
                        <a:rPr lang="es-ES" dirty="0" smtClean="0">
                          <a:latin typeface="+mj-lt"/>
                        </a:rPr>
                        <a:t>20</a:t>
                      </a:r>
                      <a:endParaRPr lang="es-ES" dirty="0">
                        <a:latin typeface="+mj-lt"/>
                      </a:endParaRPr>
                    </a:p>
                  </a:txBody>
                  <a:tcPr/>
                </a:tc>
                <a:tc>
                  <a:txBody>
                    <a:bodyPr/>
                    <a:lstStyle/>
                    <a:p>
                      <a:pPr algn="ctr"/>
                      <a:r>
                        <a:rPr lang="es-ES" dirty="0" smtClean="0">
                          <a:latin typeface="+mj-lt"/>
                        </a:rPr>
                        <a:t>21</a:t>
                      </a:r>
                      <a:endParaRPr lang="es-ES" dirty="0">
                        <a:latin typeface="+mj-lt"/>
                      </a:endParaRPr>
                    </a:p>
                  </a:txBody>
                  <a:tcPr/>
                </a:tc>
                <a:tc>
                  <a:txBody>
                    <a:bodyPr/>
                    <a:lstStyle/>
                    <a:p>
                      <a:pPr algn="ctr"/>
                      <a:r>
                        <a:rPr lang="es-ES" dirty="0" smtClean="0">
                          <a:latin typeface="+mj-lt"/>
                        </a:rPr>
                        <a:t>19</a:t>
                      </a:r>
                      <a:endParaRPr lang="es-ES" dirty="0">
                        <a:latin typeface="+mj-lt"/>
                      </a:endParaRPr>
                    </a:p>
                  </a:txBody>
                  <a:tcPr/>
                </a:tc>
              </a:tr>
              <a:tr h="682003">
                <a:tc>
                  <a:txBody>
                    <a:bodyPr/>
                    <a:lstStyle/>
                    <a:p>
                      <a:pPr algn="ctr"/>
                      <a:r>
                        <a:rPr lang="es-ES" sz="1400" dirty="0" smtClean="0">
                          <a:latin typeface="+mj-lt"/>
                        </a:rPr>
                        <a:t>Tamaño granulo  caucho</a:t>
                      </a:r>
                      <a:endParaRPr lang="es-ES" sz="1400" dirty="0">
                        <a:latin typeface="+mj-lt"/>
                      </a:endParaRPr>
                    </a:p>
                  </a:txBody>
                  <a:tcPr/>
                </a:tc>
                <a:tc>
                  <a:txBody>
                    <a:bodyPr/>
                    <a:lstStyle/>
                    <a:p>
                      <a:pPr algn="ctr"/>
                      <a:r>
                        <a:rPr lang="es-ES" dirty="0" smtClean="0">
                          <a:latin typeface="+mj-lt"/>
                        </a:rPr>
                        <a:t>---</a:t>
                      </a:r>
                      <a:endParaRPr lang="es-ES" dirty="0">
                        <a:latin typeface="+mj-lt"/>
                      </a:endParaRPr>
                    </a:p>
                  </a:txBody>
                  <a:tcPr/>
                </a:tc>
                <a:tc>
                  <a:txBody>
                    <a:bodyPr/>
                    <a:lstStyle/>
                    <a:p>
                      <a:pPr algn="ctr"/>
                      <a:r>
                        <a:rPr lang="es-ES" dirty="0" smtClean="0">
                          <a:latin typeface="+mj-lt"/>
                        </a:rPr>
                        <a:t>2/4 mm.</a:t>
                      </a:r>
                      <a:endParaRPr lang="es-ES" dirty="0">
                        <a:latin typeface="+mj-lt"/>
                      </a:endParaRPr>
                    </a:p>
                  </a:txBody>
                  <a:tcPr/>
                </a:tc>
                <a:tc>
                  <a:txBody>
                    <a:bodyPr/>
                    <a:lstStyle/>
                    <a:p>
                      <a:pPr algn="ctr"/>
                      <a:r>
                        <a:rPr lang="es-ES" dirty="0" smtClean="0">
                          <a:latin typeface="+mj-lt"/>
                        </a:rPr>
                        <a:t>2/4 mm.</a:t>
                      </a:r>
                      <a:endParaRPr lang="es-ES" dirty="0">
                        <a:latin typeface="+mj-lt"/>
                      </a:endParaRPr>
                    </a:p>
                  </a:txBody>
                  <a:tcPr/>
                </a:tc>
                <a:tc>
                  <a:txBody>
                    <a:bodyPr/>
                    <a:lstStyle/>
                    <a:p>
                      <a:pPr algn="ctr"/>
                      <a:r>
                        <a:rPr lang="es-ES" dirty="0" smtClean="0">
                          <a:latin typeface="+mj-lt"/>
                        </a:rPr>
                        <a:t>2/7 mm.</a:t>
                      </a:r>
                      <a:endParaRPr lang="es-ES" dirty="0">
                        <a:latin typeface="+mj-lt"/>
                      </a:endParaRPr>
                    </a:p>
                  </a:txBody>
                  <a:tcPr/>
                </a:tc>
              </a:tr>
              <a:tr h="523732">
                <a:tc>
                  <a:txBody>
                    <a:bodyPr/>
                    <a:lstStyle/>
                    <a:p>
                      <a:pPr algn="ctr"/>
                      <a:r>
                        <a:rPr lang="es-ES" sz="1400" dirty="0" smtClean="0">
                          <a:latin typeface="+mj-lt"/>
                        </a:rPr>
                        <a:t>% caucho s/a</a:t>
                      </a:r>
                      <a:endParaRPr lang="es-ES" sz="1400" dirty="0">
                        <a:latin typeface="+mj-lt"/>
                      </a:endParaRPr>
                    </a:p>
                  </a:txBody>
                  <a:tcPr/>
                </a:tc>
                <a:tc>
                  <a:txBody>
                    <a:bodyPr/>
                    <a:lstStyle/>
                    <a:p>
                      <a:pPr algn="ctr"/>
                      <a:r>
                        <a:rPr lang="es-ES" dirty="0" smtClean="0">
                          <a:latin typeface="+mj-lt"/>
                        </a:rPr>
                        <a:t>---</a:t>
                      </a:r>
                      <a:endParaRPr lang="es-ES" dirty="0">
                        <a:latin typeface="+mj-lt"/>
                      </a:endParaRPr>
                    </a:p>
                  </a:txBody>
                  <a:tcPr/>
                </a:tc>
                <a:tc>
                  <a:txBody>
                    <a:bodyPr/>
                    <a:lstStyle/>
                    <a:p>
                      <a:pPr algn="ctr"/>
                      <a:r>
                        <a:rPr lang="es-ES" dirty="0" smtClean="0">
                          <a:latin typeface="+mj-lt"/>
                        </a:rPr>
                        <a:t>7</a:t>
                      </a:r>
                      <a:endParaRPr lang="es-ES" dirty="0">
                        <a:latin typeface="+mj-lt"/>
                      </a:endParaRPr>
                    </a:p>
                  </a:txBody>
                  <a:tcPr/>
                </a:tc>
                <a:tc>
                  <a:txBody>
                    <a:bodyPr/>
                    <a:lstStyle/>
                    <a:p>
                      <a:pPr algn="ctr"/>
                      <a:r>
                        <a:rPr lang="es-ES" dirty="0" smtClean="0">
                          <a:latin typeface="+mj-lt"/>
                        </a:rPr>
                        <a:t>10</a:t>
                      </a:r>
                      <a:endParaRPr lang="es-ES" dirty="0">
                        <a:latin typeface="+mj-lt"/>
                      </a:endParaRPr>
                    </a:p>
                  </a:txBody>
                  <a:tcPr/>
                </a:tc>
                <a:tc>
                  <a:txBody>
                    <a:bodyPr/>
                    <a:lstStyle/>
                    <a:p>
                      <a:pPr algn="ctr"/>
                      <a:r>
                        <a:rPr lang="es-ES" dirty="0" smtClean="0">
                          <a:latin typeface="+mj-lt"/>
                        </a:rPr>
                        <a:t>7</a:t>
                      </a:r>
                      <a:endParaRPr lang="es-ES" dirty="0">
                        <a:latin typeface="+mj-lt"/>
                      </a:endParaRPr>
                    </a:p>
                  </a:txBody>
                  <a:tcPr/>
                </a:tc>
              </a:tr>
              <a:tr h="523732">
                <a:tc>
                  <a:txBody>
                    <a:bodyPr/>
                    <a:lstStyle/>
                    <a:p>
                      <a:pPr algn="ctr"/>
                      <a:r>
                        <a:rPr lang="es-ES" sz="1400" dirty="0" smtClean="0">
                          <a:latin typeface="+mj-lt"/>
                        </a:rPr>
                        <a:t>dB(A) en 2010</a:t>
                      </a:r>
                      <a:endParaRPr lang="es-ES" sz="1400" dirty="0">
                        <a:latin typeface="+mj-lt"/>
                      </a:endParaRPr>
                    </a:p>
                  </a:txBody>
                  <a:tcPr/>
                </a:tc>
                <a:tc>
                  <a:txBody>
                    <a:bodyPr/>
                    <a:lstStyle/>
                    <a:p>
                      <a:pPr algn="ctr"/>
                      <a:r>
                        <a:rPr lang="es-ES" dirty="0" smtClean="0">
                          <a:latin typeface="+mj-lt"/>
                        </a:rPr>
                        <a:t>95,6</a:t>
                      </a:r>
                      <a:endParaRPr lang="es-ES" dirty="0">
                        <a:latin typeface="+mj-lt"/>
                      </a:endParaRPr>
                    </a:p>
                  </a:txBody>
                  <a:tcPr/>
                </a:tc>
                <a:tc>
                  <a:txBody>
                    <a:bodyPr/>
                    <a:lstStyle/>
                    <a:p>
                      <a:pPr algn="ctr"/>
                      <a:r>
                        <a:rPr lang="es-ES" dirty="0" smtClean="0">
                          <a:latin typeface="+mj-lt"/>
                        </a:rPr>
                        <a:t>95,3</a:t>
                      </a:r>
                      <a:endParaRPr lang="es-ES" dirty="0">
                        <a:latin typeface="+mj-lt"/>
                      </a:endParaRPr>
                    </a:p>
                  </a:txBody>
                  <a:tcPr/>
                </a:tc>
                <a:tc>
                  <a:txBody>
                    <a:bodyPr/>
                    <a:lstStyle/>
                    <a:p>
                      <a:pPr algn="ctr"/>
                      <a:r>
                        <a:rPr lang="es-ES" dirty="0" smtClean="0">
                          <a:latin typeface="+mj-lt"/>
                        </a:rPr>
                        <a:t>94,5</a:t>
                      </a:r>
                      <a:endParaRPr lang="es-ES" dirty="0">
                        <a:latin typeface="+mj-lt"/>
                      </a:endParaRPr>
                    </a:p>
                  </a:txBody>
                  <a:tcPr/>
                </a:tc>
                <a:tc>
                  <a:txBody>
                    <a:bodyPr/>
                    <a:lstStyle/>
                    <a:p>
                      <a:pPr algn="ctr"/>
                      <a:r>
                        <a:rPr lang="es-ES" dirty="0" smtClean="0">
                          <a:latin typeface="+mj-lt"/>
                        </a:rPr>
                        <a:t>95,4</a:t>
                      </a:r>
                      <a:endParaRPr lang="es-ES" dirty="0">
                        <a:latin typeface="+mj-lt"/>
                      </a:endParaRPr>
                    </a:p>
                  </a:txBody>
                  <a:tcPr/>
                </a:tc>
              </a:tr>
              <a:tr h="523732">
                <a:tc>
                  <a:txBody>
                    <a:bodyPr/>
                    <a:lstStyle/>
                    <a:p>
                      <a:pPr algn="ctr"/>
                      <a:r>
                        <a:rPr lang="es-ES" sz="1400" dirty="0" smtClean="0">
                          <a:latin typeface="+mj-lt"/>
                        </a:rPr>
                        <a:t>dB(A) en 2011</a:t>
                      </a:r>
                      <a:endParaRPr lang="es-ES" sz="1400" dirty="0">
                        <a:latin typeface="+mj-lt"/>
                      </a:endParaRPr>
                    </a:p>
                  </a:txBody>
                  <a:tcPr>
                    <a:solidFill>
                      <a:schemeClr val="tx1"/>
                    </a:solidFill>
                  </a:tcPr>
                </a:tc>
                <a:tc>
                  <a:txBody>
                    <a:bodyPr/>
                    <a:lstStyle/>
                    <a:p>
                      <a:pPr algn="ctr"/>
                      <a:r>
                        <a:rPr lang="es-ES" dirty="0" smtClean="0">
                          <a:latin typeface="+mj-lt"/>
                        </a:rPr>
                        <a:t>96,8</a:t>
                      </a:r>
                      <a:endParaRPr lang="es-ES" dirty="0">
                        <a:latin typeface="+mj-lt"/>
                      </a:endParaRPr>
                    </a:p>
                  </a:txBody>
                  <a:tcPr>
                    <a:solidFill>
                      <a:schemeClr val="tx1"/>
                    </a:solidFill>
                  </a:tcPr>
                </a:tc>
                <a:tc>
                  <a:txBody>
                    <a:bodyPr/>
                    <a:lstStyle/>
                    <a:p>
                      <a:pPr algn="ctr"/>
                      <a:r>
                        <a:rPr lang="es-ES" dirty="0" smtClean="0">
                          <a:latin typeface="+mj-lt"/>
                        </a:rPr>
                        <a:t>97,2</a:t>
                      </a:r>
                      <a:endParaRPr lang="es-ES" dirty="0">
                        <a:latin typeface="+mj-lt"/>
                      </a:endParaRPr>
                    </a:p>
                  </a:txBody>
                  <a:tcPr>
                    <a:solidFill>
                      <a:schemeClr val="tx1"/>
                    </a:solidFill>
                  </a:tcPr>
                </a:tc>
                <a:tc>
                  <a:txBody>
                    <a:bodyPr/>
                    <a:lstStyle/>
                    <a:p>
                      <a:pPr algn="ctr"/>
                      <a:r>
                        <a:rPr lang="es-ES" dirty="0" smtClean="0">
                          <a:latin typeface="+mj-lt"/>
                        </a:rPr>
                        <a:t>97,3</a:t>
                      </a:r>
                      <a:endParaRPr lang="es-ES" dirty="0">
                        <a:latin typeface="+mj-lt"/>
                      </a:endParaRPr>
                    </a:p>
                  </a:txBody>
                  <a:tcPr>
                    <a:solidFill>
                      <a:schemeClr val="tx1"/>
                    </a:solidFill>
                  </a:tcPr>
                </a:tc>
                <a:tc>
                  <a:txBody>
                    <a:bodyPr/>
                    <a:lstStyle/>
                    <a:p>
                      <a:pPr algn="ctr"/>
                      <a:r>
                        <a:rPr lang="es-ES" dirty="0" smtClean="0">
                          <a:latin typeface="+mj-lt"/>
                        </a:rPr>
                        <a:t>96,9</a:t>
                      </a:r>
                      <a:endParaRPr lang="es-ES" dirty="0">
                        <a:latin typeface="+mj-lt"/>
                      </a:endParaRPr>
                    </a:p>
                  </a:txBody>
                  <a:tcPr>
                    <a:solidFill>
                      <a:schemeClr val="tx1"/>
                    </a:solidFill>
                  </a:tcPr>
                </a:tc>
              </a:tr>
              <a:tr h="731788">
                <a:tc>
                  <a:txBody>
                    <a:bodyPr/>
                    <a:lstStyle/>
                    <a:p>
                      <a:pPr algn="ctr"/>
                      <a:r>
                        <a:rPr lang="es-ES" sz="1400" baseline="0" dirty="0" smtClean="0">
                          <a:latin typeface="+mj-lt"/>
                        </a:rPr>
                        <a:t>D</a:t>
                      </a:r>
                      <a:r>
                        <a:rPr lang="es-ES" sz="1400" dirty="0" smtClean="0">
                          <a:latin typeface="+mj-lt"/>
                        </a:rPr>
                        <a:t> dB(A) 2011/2010</a:t>
                      </a:r>
                      <a:endParaRPr lang="es-ES" sz="1400" dirty="0">
                        <a:latin typeface="+mj-lt"/>
                      </a:endParaRPr>
                    </a:p>
                  </a:txBody>
                  <a:tcPr>
                    <a:solidFill>
                      <a:schemeClr val="tx1"/>
                    </a:solidFill>
                  </a:tcPr>
                </a:tc>
                <a:tc>
                  <a:txBody>
                    <a:bodyPr/>
                    <a:lstStyle/>
                    <a:p>
                      <a:pPr algn="ctr"/>
                      <a:r>
                        <a:rPr lang="es-ES" dirty="0" smtClean="0">
                          <a:latin typeface="+mj-lt"/>
                        </a:rPr>
                        <a:t>+ 1,2</a:t>
                      </a:r>
                      <a:endParaRPr lang="es-ES" dirty="0">
                        <a:latin typeface="+mj-lt"/>
                      </a:endParaRPr>
                    </a:p>
                  </a:txBody>
                  <a:tcPr>
                    <a:solidFill>
                      <a:schemeClr val="tx1"/>
                    </a:solidFill>
                  </a:tcPr>
                </a:tc>
                <a:tc>
                  <a:txBody>
                    <a:bodyPr/>
                    <a:lstStyle/>
                    <a:p>
                      <a:pPr algn="ctr"/>
                      <a:r>
                        <a:rPr lang="es-ES" dirty="0" smtClean="0">
                          <a:latin typeface="+mj-lt"/>
                        </a:rPr>
                        <a:t>+ 1,9</a:t>
                      </a:r>
                      <a:endParaRPr lang="es-ES" dirty="0">
                        <a:latin typeface="+mj-lt"/>
                      </a:endParaRPr>
                    </a:p>
                  </a:txBody>
                  <a:tcPr>
                    <a:solidFill>
                      <a:schemeClr val="tx1"/>
                    </a:solidFill>
                  </a:tcPr>
                </a:tc>
                <a:tc>
                  <a:txBody>
                    <a:bodyPr/>
                    <a:lstStyle/>
                    <a:p>
                      <a:pPr algn="ctr"/>
                      <a:r>
                        <a:rPr lang="es-ES" dirty="0" smtClean="0">
                          <a:latin typeface="+mj-lt"/>
                        </a:rPr>
                        <a:t>+ 2,8</a:t>
                      </a:r>
                      <a:endParaRPr lang="es-ES" dirty="0">
                        <a:latin typeface="+mj-lt"/>
                      </a:endParaRPr>
                    </a:p>
                  </a:txBody>
                  <a:tcPr>
                    <a:solidFill>
                      <a:schemeClr val="tx1"/>
                    </a:solidFill>
                  </a:tcPr>
                </a:tc>
                <a:tc>
                  <a:txBody>
                    <a:bodyPr/>
                    <a:lstStyle/>
                    <a:p>
                      <a:pPr algn="ctr"/>
                      <a:r>
                        <a:rPr lang="es-ES" dirty="0" smtClean="0">
                          <a:latin typeface="+mj-lt"/>
                        </a:rPr>
                        <a:t>+ 1,5</a:t>
                      </a:r>
                      <a:endParaRPr lang="es-ES" dirty="0">
                        <a:latin typeface="+mj-lt"/>
                      </a:endParaRPr>
                    </a:p>
                  </a:txBody>
                  <a:tcPr>
                    <a:solidFill>
                      <a:schemeClr val="tx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A-472 (5)</a:t>
            </a:r>
          </a:p>
        </p:txBody>
      </p:sp>
      <p:sp>
        <p:nvSpPr>
          <p:cNvPr id="17411"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7412"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
        <p:nvSpPr>
          <p:cNvPr id="17413" name="Rectangle 3"/>
          <p:cNvSpPr txBox="1">
            <a:spLocks noChangeArrowheads="1"/>
          </p:cNvSpPr>
          <p:nvPr/>
        </p:nvSpPr>
        <p:spPr bwMode="auto">
          <a:xfrm>
            <a:off x="250825" y="1484313"/>
            <a:ext cx="8281988" cy="4608512"/>
          </a:xfrm>
          <a:prstGeom prst="rect">
            <a:avLst/>
          </a:prstGeom>
          <a:noFill/>
          <a:ln w="9525">
            <a:noFill/>
            <a:miter lim="800000"/>
            <a:headEnd/>
            <a:tailEnd/>
          </a:ln>
        </p:spPr>
        <p:txBody>
          <a:bodyPr/>
          <a:lstStyle/>
          <a:p>
            <a:pPr algn="just" eaLnBrk="0" hangingPunct="0">
              <a:spcBef>
                <a:spcPct val="20000"/>
              </a:spcBef>
              <a:buClr>
                <a:schemeClr val="accent2"/>
              </a:buClr>
              <a:buSzPct val="80000"/>
              <a:buFont typeface="Wingdings" pitchFamily="2" charset="2"/>
              <a:buNone/>
            </a:pPr>
            <a:r>
              <a:rPr lang="es-ES" altLang="es-ES" sz="1800" dirty="0" smtClean="0">
                <a:latin typeface="TimesNewRoman"/>
              </a:rPr>
              <a:t>Los resultados obtenidos, en estas dos mediciones, en cada uno de los tramos, se recogen en la Tabla siguiente:</a:t>
            </a:r>
          </a:p>
          <a:p>
            <a:pPr algn="just" eaLnBrk="0" hangingPunct="0">
              <a:spcBef>
                <a:spcPct val="20000"/>
              </a:spcBef>
              <a:buClr>
                <a:schemeClr val="accent2"/>
              </a:buClr>
              <a:buSzPct val="80000"/>
              <a:buFont typeface="Wingdings" pitchFamily="2" charset="2"/>
              <a:buNone/>
            </a:pPr>
            <a:endParaRPr lang="es-ES" altLang="es-ES" sz="1800" dirty="0">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smtClean="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smtClean="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smtClean="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smtClean="0">
              <a:solidFill>
                <a:srgbClr val="000000"/>
              </a:solidFill>
              <a:latin typeface="TimesNewRoman"/>
            </a:endParaRPr>
          </a:p>
          <a:p>
            <a:pPr algn="just" eaLnBrk="0" hangingPunct="0">
              <a:spcBef>
                <a:spcPct val="20000"/>
              </a:spcBef>
              <a:buClr>
                <a:schemeClr val="accent2"/>
              </a:buClr>
              <a:buSzPct val="80000"/>
              <a:buFont typeface="Wingdings" pitchFamily="2" charset="2"/>
              <a:buNone/>
            </a:pPr>
            <a:endParaRPr lang="es-ES" altLang="es-ES" sz="1800" dirty="0">
              <a:solidFill>
                <a:srgbClr val="000000"/>
              </a:solidFill>
              <a:latin typeface="TimesNewRoman"/>
            </a:endParaRPr>
          </a:p>
        </p:txBody>
      </p:sp>
      <p:graphicFrame>
        <p:nvGraphicFramePr>
          <p:cNvPr id="2" name="1 Tabla"/>
          <p:cNvGraphicFramePr>
            <a:graphicFrameLocks noGrp="1"/>
          </p:cNvGraphicFramePr>
          <p:nvPr>
            <p:extLst>
              <p:ext uri="{D42A27DB-BD31-4B8C-83A1-F6EECF244321}">
                <p14:modId xmlns:p14="http://schemas.microsoft.com/office/powerpoint/2010/main" val="3128529855"/>
              </p:ext>
            </p:extLst>
          </p:nvPr>
        </p:nvGraphicFramePr>
        <p:xfrm>
          <a:off x="755578" y="2204863"/>
          <a:ext cx="7344815" cy="4032451"/>
        </p:xfrm>
        <a:graphic>
          <a:graphicData uri="http://schemas.openxmlformats.org/drawingml/2006/table">
            <a:tbl>
              <a:tblPr bandRow="1">
                <a:tableStyleId>{5C22544A-7EE6-4342-B048-85BDC9FD1C3A}</a:tableStyleId>
              </a:tblPr>
              <a:tblGrid>
                <a:gridCol w="2140837"/>
                <a:gridCol w="1382306"/>
                <a:gridCol w="1382306"/>
                <a:gridCol w="1282981"/>
                <a:gridCol w="1156385"/>
              </a:tblGrid>
              <a:tr h="523732">
                <a:tc>
                  <a:txBody>
                    <a:bodyPr/>
                    <a:lstStyle/>
                    <a:p>
                      <a:pPr algn="ctr"/>
                      <a:r>
                        <a:rPr lang="es-ES" dirty="0" smtClean="0">
                          <a:latin typeface="+mj-lt"/>
                        </a:rPr>
                        <a:t>TIPO</a:t>
                      </a:r>
                      <a:endParaRPr lang="es-ES" dirty="0">
                        <a:latin typeface="+mj-lt"/>
                      </a:endParaRPr>
                    </a:p>
                  </a:txBody>
                  <a:tcPr/>
                </a:tc>
                <a:tc gridSpan="4">
                  <a:txBody>
                    <a:bodyPr/>
                    <a:lstStyle/>
                    <a:p>
                      <a:pPr algn="ctr"/>
                      <a:r>
                        <a:rPr lang="es-ES" dirty="0" smtClean="0">
                          <a:latin typeface="+mj-lt"/>
                        </a:rPr>
                        <a:t>LB-3</a:t>
                      </a:r>
                      <a:endParaRPr lang="es-ES" dirty="0">
                        <a:latin typeface="+mj-lt"/>
                      </a:endParaRPr>
                    </a:p>
                  </a:txBody>
                  <a:tcPr/>
                </a:tc>
                <a:tc hMerge="1">
                  <a:txBody>
                    <a:bodyPr/>
                    <a:lstStyle/>
                    <a:p>
                      <a:pPr algn="ctr"/>
                      <a:endParaRPr lang="es-ES" dirty="0"/>
                    </a:p>
                  </a:txBody>
                  <a:tcPr/>
                </a:tc>
                <a:tc hMerge="1">
                  <a:txBody>
                    <a:bodyPr/>
                    <a:lstStyle/>
                    <a:p>
                      <a:pPr algn="ctr"/>
                      <a:endParaRPr lang="es-ES" dirty="0"/>
                    </a:p>
                  </a:txBody>
                  <a:tcPr/>
                </a:tc>
                <a:tc hMerge="1">
                  <a:txBody>
                    <a:bodyPr/>
                    <a:lstStyle/>
                    <a:p>
                      <a:pPr algn="ctr"/>
                      <a:endParaRPr lang="es-ES" dirty="0"/>
                    </a:p>
                  </a:txBody>
                  <a:tcPr/>
                </a:tc>
              </a:tr>
              <a:tr h="523732">
                <a:tc>
                  <a:txBody>
                    <a:bodyPr/>
                    <a:lstStyle/>
                    <a:p>
                      <a:pPr algn="ctr"/>
                      <a:r>
                        <a:rPr lang="es-ES" sz="1400" dirty="0" smtClean="0">
                          <a:latin typeface="+mj-lt"/>
                        </a:rPr>
                        <a:t>% emulsión s/a</a:t>
                      </a:r>
                      <a:endParaRPr lang="es-ES" sz="1400" dirty="0">
                        <a:latin typeface="+mj-lt"/>
                      </a:endParaRPr>
                    </a:p>
                  </a:txBody>
                  <a:tcPr/>
                </a:tc>
                <a:tc>
                  <a:txBody>
                    <a:bodyPr/>
                    <a:lstStyle/>
                    <a:p>
                      <a:pPr algn="ctr"/>
                      <a:r>
                        <a:rPr lang="es-ES" dirty="0" smtClean="0">
                          <a:latin typeface="+mj-lt"/>
                        </a:rPr>
                        <a:t>13</a:t>
                      </a:r>
                      <a:endParaRPr lang="es-ES" dirty="0">
                        <a:latin typeface="+mj-lt"/>
                      </a:endParaRPr>
                    </a:p>
                  </a:txBody>
                  <a:tcPr/>
                </a:tc>
                <a:tc>
                  <a:txBody>
                    <a:bodyPr/>
                    <a:lstStyle/>
                    <a:p>
                      <a:pPr algn="ctr"/>
                      <a:r>
                        <a:rPr lang="es-ES" dirty="0" smtClean="0">
                          <a:latin typeface="+mj-lt"/>
                        </a:rPr>
                        <a:t>20</a:t>
                      </a:r>
                      <a:endParaRPr lang="es-ES" dirty="0">
                        <a:latin typeface="+mj-lt"/>
                      </a:endParaRPr>
                    </a:p>
                  </a:txBody>
                  <a:tcPr/>
                </a:tc>
                <a:tc>
                  <a:txBody>
                    <a:bodyPr/>
                    <a:lstStyle/>
                    <a:p>
                      <a:pPr algn="ctr"/>
                      <a:r>
                        <a:rPr lang="es-ES" dirty="0" smtClean="0">
                          <a:latin typeface="+mj-lt"/>
                        </a:rPr>
                        <a:t>21</a:t>
                      </a:r>
                      <a:endParaRPr lang="es-ES" dirty="0">
                        <a:latin typeface="+mj-lt"/>
                      </a:endParaRPr>
                    </a:p>
                  </a:txBody>
                  <a:tcPr/>
                </a:tc>
                <a:tc>
                  <a:txBody>
                    <a:bodyPr/>
                    <a:lstStyle/>
                    <a:p>
                      <a:pPr algn="ctr"/>
                      <a:r>
                        <a:rPr lang="es-ES" dirty="0" smtClean="0">
                          <a:latin typeface="+mj-lt"/>
                        </a:rPr>
                        <a:t>19</a:t>
                      </a:r>
                      <a:endParaRPr lang="es-ES" dirty="0">
                        <a:latin typeface="+mj-lt"/>
                      </a:endParaRPr>
                    </a:p>
                  </a:txBody>
                  <a:tcPr/>
                </a:tc>
              </a:tr>
              <a:tr h="682003">
                <a:tc>
                  <a:txBody>
                    <a:bodyPr/>
                    <a:lstStyle/>
                    <a:p>
                      <a:pPr algn="ctr"/>
                      <a:r>
                        <a:rPr lang="es-ES" sz="1400" dirty="0" smtClean="0">
                          <a:latin typeface="+mj-lt"/>
                        </a:rPr>
                        <a:t>Tamaño granulo  caucho</a:t>
                      </a:r>
                      <a:endParaRPr lang="es-ES" sz="1400" dirty="0">
                        <a:latin typeface="+mj-lt"/>
                      </a:endParaRPr>
                    </a:p>
                  </a:txBody>
                  <a:tcPr/>
                </a:tc>
                <a:tc>
                  <a:txBody>
                    <a:bodyPr/>
                    <a:lstStyle/>
                    <a:p>
                      <a:pPr algn="ctr"/>
                      <a:r>
                        <a:rPr lang="es-ES" dirty="0" smtClean="0">
                          <a:latin typeface="+mj-lt"/>
                        </a:rPr>
                        <a:t>---</a:t>
                      </a:r>
                      <a:endParaRPr lang="es-ES" dirty="0">
                        <a:latin typeface="+mj-lt"/>
                      </a:endParaRPr>
                    </a:p>
                  </a:txBody>
                  <a:tcPr/>
                </a:tc>
                <a:tc>
                  <a:txBody>
                    <a:bodyPr/>
                    <a:lstStyle/>
                    <a:p>
                      <a:pPr algn="ctr"/>
                      <a:r>
                        <a:rPr lang="es-ES" dirty="0" smtClean="0">
                          <a:latin typeface="+mj-lt"/>
                        </a:rPr>
                        <a:t>2/4 mm.</a:t>
                      </a:r>
                      <a:endParaRPr lang="es-ES" dirty="0">
                        <a:latin typeface="+mj-lt"/>
                      </a:endParaRPr>
                    </a:p>
                  </a:txBody>
                  <a:tcPr/>
                </a:tc>
                <a:tc>
                  <a:txBody>
                    <a:bodyPr/>
                    <a:lstStyle/>
                    <a:p>
                      <a:pPr algn="ctr"/>
                      <a:r>
                        <a:rPr lang="es-ES" dirty="0" smtClean="0">
                          <a:latin typeface="+mj-lt"/>
                        </a:rPr>
                        <a:t>2/4 mm.</a:t>
                      </a:r>
                      <a:endParaRPr lang="es-ES" dirty="0">
                        <a:latin typeface="+mj-lt"/>
                      </a:endParaRPr>
                    </a:p>
                  </a:txBody>
                  <a:tcPr/>
                </a:tc>
                <a:tc>
                  <a:txBody>
                    <a:bodyPr/>
                    <a:lstStyle/>
                    <a:p>
                      <a:pPr algn="ctr"/>
                      <a:r>
                        <a:rPr lang="es-ES" dirty="0" smtClean="0">
                          <a:latin typeface="+mj-lt"/>
                        </a:rPr>
                        <a:t>2/7 mm.</a:t>
                      </a:r>
                      <a:endParaRPr lang="es-ES" dirty="0">
                        <a:latin typeface="+mj-lt"/>
                      </a:endParaRPr>
                    </a:p>
                  </a:txBody>
                  <a:tcPr/>
                </a:tc>
              </a:tr>
              <a:tr h="523732">
                <a:tc>
                  <a:txBody>
                    <a:bodyPr/>
                    <a:lstStyle/>
                    <a:p>
                      <a:pPr algn="ctr"/>
                      <a:r>
                        <a:rPr lang="es-ES" sz="1400" dirty="0" smtClean="0">
                          <a:latin typeface="+mj-lt"/>
                        </a:rPr>
                        <a:t>% caucho s/a</a:t>
                      </a:r>
                      <a:endParaRPr lang="es-ES" sz="1400" dirty="0">
                        <a:latin typeface="+mj-lt"/>
                      </a:endParaRPr>
                    </a:p>
                  </a:txBody>
                  <a:tcPr/>
                </a:tc>
                <a:tc>
                  <a:txBody>
                    <a:bodyPr/>
                    <a:lstStyle/>
                    <a:p>
                      <a:pPr algn="ctr"/>
                      <a:r>
                        <a:rPr lang="es-ES" dirty="0" smtClean="0">
                          <a:latin typeface="+mj-lt"/>
                        </a:rPr>
                        <a:t>---</a:t>
                      </a:r>
                      <a:endParaRPr lang="es-ES" dirty="0">
                        <a:latin typeface="+mj-lt"/>
                      </a:endParaRPr>
                    </a:p>
                  </a:txBody>
                  <a:tcPr/>
                </a:tc>
                <a:tc>
                  <a:txBody>
                    <a:bodyPr/>
                    <a:lstStyle/>
                    <a:p>
                      <a:pPr algn="ctr"/>
                      <a:r>
                        <a:rPr lang="es-ES" dirty="0" smtClean="0">
                          <a:latin typeface="+mj-lt"/>
                        </a:rPr>
                        <a:t>7</a:t>
                      </a:r>
                      <a:endParaRPr lang="es-ES" dirty="0">
                        <a:latin typeface="+mj-lt"/>
                      </a:endParaRPr>
                    </a:p>
                  </a:txBody>
                  <a:tcPr/>
                </a:tc>
                <a:tc>
                  <a:txBody>
                    <a:bodyPr/>
                    <a:lstStyle/>
                    <a:p>
                      <a:pPr algn="ctr"/>
                      <a:r>
                        <a:rPr lang="es-ES" dirty="0" smtClean="0">
                          <a:latin typeface="+mj-lt"/>
                        </a:rPr>
                        <a:t>10</a:t>
                      </a:r>
                      <a:endParaRPr lang="es-ES" dirty="0">
                        <a:latin typeface="+mj-lt"/>
                      </a:endParaRPr>
                    </a:p>
                  </a:txBody>
                  <a:tcPr/>
                </a:tc>
                <a:tc>
                  <a:txBody>
                    <a:bodyPr/>
                    <a:lstStyle/>
                    <a:p>
                      <a:pPr algn="ctr"/>
                      <a:r>
                        <a:rPr lang="es-ES" dirty="0" smtClean="0">
                          <a:latin typeface="+mj-lt"/>
                        </a:rPr>
                        <a:t>7</a:t>
                      </a:r>
                      <a:endParaRPr lang="es-ES" dirty="0">
                        <a:latin typeface="+mj-lt"/>
                      </a:endParaRPr>
                    </a:p>
                  </a:txBody>
                  <a:tcPr/>
                </a:tc>
              </a:tr>
              <a:tr h="523732">
                <a:tc>
                  <a:txBody>
                    <a:bodyPr/>
                    <a:lstStyle/>
                    <a:p>
                      <a:pPr algn="ctr"/>
                      <a:r>
                        <a:rPr lang="es-ES" sz="1400" dirty="0" smtClean="0">
                          <a:latin typeface="+mj-lt"/>
                        </a:rPr>
                        <a:t>dB(A) en 2010</a:t>
                      </a:r>
                      <a:endParaRPr lang="es-ES" sz="1400" dirty="0">
                        <a:latin typeface="+mj-lt"/>
                      </a:endParaRPr>
                    </a:p>
                  </a:txBody>
                  <a:tcPr/>
                </a:tc>
                <a:tc>
                  <a:txBody>
                    <a:bodyPr/>
                    <a:lstStyle/>
                    <a:p>
                      <a:pPr algn="ctr"/>
                      <a:r>
                        <a:rPr lang="es-ES" dirty="0" smtClean="0">
                          <a:latin typeface="+mj-lt"/>
                        </a:rPr>
                        <a:t>95,6</a:t>
                      </a:r>
                      <a:endParaRPr lang="es-ES" dirty="0">
                        <a:latin typeface="+mj-lt"/>
                      </a:endParaRPr>
                    </a:p>
                  </a:txBody>
                  <a:tcPr/>
                </a:tc>
                <a:tc>
                  <a:txBody>
                    <a:bodyPr/>
                    <a:lstStyle/>
                    <a:p>
                      <a:pPr algn="ctr"/>
                      <a:r>
                        <a:rPr lang="es-ES" dirty="0" smtClean="0">
                          <a:latin typeface="+mj-lt"/>
                        </a:rPr>
                        <a:t>95,3</a:t>
                      </a:r>
                      <a:endParaRPr lang="es-ES" dirty="0">
                        <a:latin typeface="+mj-lt"/>
                      </a:endParaRPr>
                    </a:p>
                  </a:txBody>
                  <a:tcPr/>
                </a:tc>
                <a:tc>
                  <a:txBody>
                    <a:bodyPr/>
                    <a:lstStyle/>
                    <a:p>
                      <a:pPr algn="ctr"/>
                      <a:r>
                        <a:rPr lang="es-ES" dirty="0" smtClean="0">
                          <a:latin typeface="+mj-lt"/>
                        </a:rPr>
                        <a:t>94,5</a:t>
                      </a:r>
                      <a:endParaRPr lang="es-ES" dirty="0">
                        <a:latin typeface="+mj-lt"/>
                      </a:endParaRPr>
                    </a:p>
                  </a:txBody>
                  <a:tcPr/>
                </a:tc>
                <a:tc>
                  <a:txBody>
                    <a:bodyPr/>
                    <a:lstStyle/>
                    <a:p>
                      <a:pPr algn="ctr"/>
                      <a:r>
                        <a:rPr lang="es-ES" dirty="0" smtClean="0">
                          <a:latin typeface="+mj-lt"/>
                        </a:rPr>
                        <a:t>95,4</a:t>
                      </a:r>
                      <a:endParaRPr lang="es-ES" dirty="0">
                        <a:latin typeface="+mj-lt"/>
                      </a:endParaRPr>
                    </a:p>
                  </a:txBody>
                  <a:tcPr/>
                </a:tc>
              </a:tr>
              <a:tr h="523732">
                <a:tc>
                  <a:txBody>
                    <a:bodyPr/>
                    <a:lstStyle/>
                    <a:p>
                      <a:pPr algn="ctr"/>
                      <a:r>
                        <a:rPr lang="es-ES" sz="1400" dirty="0" smtClean="0">
                          <a:latin typeface="+mj-lt"/>
                        </a:rPr>
                        <a:t>dB(A) en 2011</a:t>
                      </a:r>
                      <a:endParaRPr lang="es-ES" sz="1400" dirty="0">
                        <a:latin typeface="+mj-lt"/>
                      </a:endParaRPr>
                    </a:p>
                  </a:txBody>
                  <a:tcPr/>
                </a:tc>
                <a:tc>
                  <a:txBody>
                    <a:bodyPr/>
                    <a:lstStyle/>
                    <a:p>
                      <a:pPr algn="ctr"/>
                      <a:r>
                        <a:rPr lang="es-ES" dirty="0" smtClean="0">
                          <a:latin typeface="+mj-lt"/>
                        </a:rPr>
                        <a:t>96,8</a:t>
                      </a:r>
                      <a:endParaRPr lang="es-ES" dirty="0">
                        <a:latin typeface="+mj-lt"/>
                      </a:endParaRPr>
                    </a:p>
                  </a:txBody>
                  <a:tcPr/>
                </a:tc>
                <a:tc>
                  <a:txBody>
                    <a:bodyPr/>
                    <a:lstStyle/>
                    <a:p>
                      <a:pPr algn="ctr"/>
                      <a:r>
                        <a:rPr lang="es-ES" dirty="0" smtClean="0">
                          <a:latin typeface="+mj-lt"/>
                        </a:rPr>
                        <a:t>97,2</a:t>
                      </a:r>
                      <a:endParaRPr lang="es-ES" dirty="0">
                        <a:latin typeface="+mj-lt"/>
                      </a:endParaRPr>
                    </a:p>
                  </a:txBody>
                  <a:tcPr/>
                </a:tc>
                <a:tc>
                  <a:txBody>
                    <a:bodyPr/>
                    <a:lstStyle/>
                    <a:p>
                      <a:pPr algn="ctr"/>
                      <a:r>
                        <a:rPr lang="es-ES" dirty="0" smtClean="0">
                          <a:latin typeface="+mj-lt"/>
                        </a:rPr>
                        <a:t>97,3</a:t>
                      </a:r>
                      <a:endParaRPr lang="es-ES" dirty="0">
                        <a:latin typeface="+mj-lt"/>
                      </a:endParaRPr>
                    </a:p>
                  </a:txBody>
                  <a:tcPr/>
                </a:tc>
                <a:tc>
                  <a:txBody>
                    <a:bodyPr/>
                    <a:lstStyle/>
                    <a:p>
                      <a:pPr algn="ctr"/>
                      <a:r>
                        <a:rPr lang="es-ES" dirty="0" smtClean="0">
                          <a:latin typeface="+mj-lt"/>
                        </a:rPr>
                        <a:t>96,9</a:t>
                      </a:r>
                      <a:endParaRPr lang="es-ES" dirty="0">
                        <a:latin typeface="+mj-lt"/>
                      </a:endParaRPr>
                    </a:p>
                  </a:txBody>
                  <a:tcPr/>
                </a:tc>
              </a:tr>
              <a:tr h="731788">
                <a:tc>
                  <a:txBody>
                    <a:bodyPr/>
                    <a:lstStyle/>
                    <a:p>
                      <a:pPr algn="ctr"/>
                      <a:r>
                        <a:rPr lang="es-ES" sz="1400" baseline="0" dirty="0" smtClean="0">
                          <a:latin typeface="+mj-lt"/>
                        </a:rPr>
                        <a:t>D</a:t>
                      </a:r>
                      <a:r>
                        <a:rPr lang="es-ES" sz="1400" dirty="0" smtClean="0">
                          <a:latin typeface="+mj-lt"/>
                        </a:rPr>
                        <a:t> dB(A) 2011/2010</a:t>
                      </a:r>
                      <a:endParaRPr lang="es-ES" sz="1400" dirty="0">
                        <a:latin typeface="+mj-lt"/>
                      </a:endParaRPr>
                    </a:p>
                  </a:txBody>
                  <a:tcPr/>
                </a:tc>
                <a:tc>
                  <a:txBody>
                    <a:bodyPr/>
                    <a:lstStyle/>
                    <a:p>
                      <a:pPr algn="ctr"/>
                      <a:r>
                        <a:rPr lang="es-ES" dirty="0" smtClean="0">
                          <a:latin typeface="+mj-lt"/>
                        </a:rPr>
                        <a:t>+ 1,2</a:t>
                      </a:r>
                      <a:endParaRPr lang="es-ES" dirty="0">
                        <a:latin typeface="+mj-lt"/>
                      </a:endParaRPr>
                    </a:p>
                  </a:txBody>
                  <a:tcPr/>
                </a:tc>
                <a:tc>
                  <a:txBody>
                    <a:bodyPr/>
                    <a:lstStyle/>
                    <a:p>
                      <a:pPr algn="ctr"/>
                      <a:r>
                        <a:rPr lang="es-ES" dirty="0" smtClean="0">
                          <a:latin typeface="+mj-lt"/>
                        </a:rPr>
                        <a:t>+ 1,9</a:t>
                      </a:r>
                      <a:endParaRPr lang="es-ES" dirty="0">
                        <a:latin typeface="+mj-lt"/>
                      </a:endParaRPr>
                    </a:p>
                  </a:txBody>
                  <a:tcPr/>
                </a:tc>
                <a:tc>
                  <a:txBody>
                    <a:bodyPr/>
                    <a:lstStyle/>
                    <a:p>
                      <a:pPr algn="ctr"/>
                      <a:r>
                        <a:rPr lang="es-ES" dirty="0" smtClean="0">
                          <a:latin typeface="+mj-lt"/>
                        </a:rPr>
                        <a:t>+ 2,8</a:t>
                      </a:r>
                      <a:endParaRPr lang="es-ES" dirty="0">
                        <a:latin typeface="+mj-lt"/>
                      </a:endParaRPr>
                    </a:p>
                  </a:txBody>
                  <a:tcPr/>
                </a:tc>
                <a:tc>
                  <a:txBody>
                    <a:bodyPr/>
                    <a:lstStyle/>
                    <a:p>
                      <a:pPr algn="ctr"/>
                      <a:r>
                        <a:rPr lang="es-ES" dirty="0" smtClean="0">
                          <a:latin typeface="+mj-lt"/>
                        </a:rPr>
                        <a:t>+ 1,5</a:t>
                      </a:r>
                      <a:endParaRPr lang="es-ES" dirty="0">
                        <a:latin typeface="+mj-lt"/>
                      </a:endParaRPr>
                    </a:p>
                  </a:txBody>
                  <a:tcPr/>
                </a:tc>
              </a:tr>
            </a:tbl>
          </a:graphicData>
        </a:graphic>
      </p:graphicFrame>
    </p:spTree>
    <p:extLst>
      <p:ext uri="{BB962C8B-B14F-4D97-AF65-F5344CB8AC3E}">
        <p14:creationId xmlns:p14="http://schemas.microsoft.com/office/powerpoint/2010/main" val="243322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A-472 (6)</a:t>
            </a:r>
          </a:p>
        </p:txBody>
      </p:sp>
      <p:sp>
        <p:nvSpPr>
          <p:cNvPr id="17411"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7412"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
        <p:nvSpPr>
          <p:cNvPr id="17413" name="Rectangle 3"/>
          <p:cNvSpPr txBox="1">
            <a:spLocks noChangeArrowheads="1"/>
          </p:cNvSpPr>
          <p:nvPr/>
        </p:nvSpPr>
        <p:spPr bwMode="auto">
          <a:xfrm>
            <a:off x="539551" y="1484313"/>
            <a:ext cx="7993261" cy="4608512"/>
          </a:xfrm>
          <a:prstGeom prst="rect">
            <a:avLst/>
          </a:prstGeom>
          <a:noFill/>
          <a:ln w="9525">
            <a:noFill/>
            <a:miter lim="800000"/>
            <a:headEnd/>
            <a:tailEnd/>
          </a:ln>
        </p:spPr>
        <p:txBody>
          <a:bodyPr/>
          <a:lstStyle/>
          <a:p>
            <a:pPr algn="just" eaLnBrk="0" hangingPunct="0">
              <a:spcBef>
                <a:spcPct val="20000"/>
              </a:spcBef>
              <a:buClr>
                <a:schemeClr val="accent2"/>
              </a:buClr>
              <a:buSzPct val="80000"/>
              <a:buFont typeface="Wingdings" pitchFamily="2" charset="2"/>
              <a:buNone/>
            </a:pPr>
            <a:r>
              <a:rPr lang="es-ES" altLang="es-ES" sz="1800" dirty="0" smtClean="0">
                <a:solidFill>
                  <a:srgbClr val="000000"/>
                </a:solidFill>
                <a:latin typeface="TimesNewRoman"/>
              </a:rPr>
              <a:t>Al tratarse de unas lechadas tipo LB-3, la textura no es muy gruesa y el nivel de ruido de rodadura no es muy alto, notándose apenas el efecto inicial de incorporar el granulo de caucho en el ruido de rodadura generado por el trafico. Solamente la lechada con mas % de caucho reduce algo el ruido de rodadura (1 dB(A)).</a:t>
            </a:r>
          </a:p>
          <a:p>
            <a:pPr algn="just" eaLnBrk="0" hangingPunct="0">
              <a:spcBef>
                <a:spcPct val="20000"/>
              </a:spcBef>
              <a:buClr>
                <a:schemeClr val="accent2"/>
              </a:buClr>
              <a:buSzPct val="80000"/>
              <a:buFont typeface="Wingdings" pitchFamily="2" charset="2"/>
              <a:buNone/>
            </a:pPr>
            <a:r>
              <a:rPr lang="es-ES" altLang="es-ES" sz="1800" dirty="0" smtClean="0">
                <a:solidFill>
                  <a:srgbClr val="000000"/>
                </a:solidFill>
                <a:latin typeface="TimesNewRoman"/>
              </a:rPr>
              <a:t>Desde </a:t>
            </a:r>
            <a:r>
              <a:rPr lang="es-ES" altLang="es-ES" sz="1800" dirty="0">
                <a:solidFill>
                  <a:srgbClr val="000000"/>
                </a:solidFill>
                <a:latin typeface="TimesNewRoman"/>
              </a:rPr>
              <a:t>la apertura al trafico de los tramos, en aquellos donde hay </a:t>
            </a:r>
            <a:r>
              <a:rPr lang="es-ES" altLang="es-ES" sz="1800" dirty="0" smtClean="0">
                <a:solidFill>
                  <a:srgbClr val="000000"/>
                </a:solidFill>
                <a:latin typeface="TimesNewRoman"/>
              </a:rPr>
              <a:t>granulo </a:t>
            </a:r>
            <a:r>
              <a:rPr lang="es-ES" altLang="es-ES" sz="1800" dirty="0">
                <a:solidFill>
                  <a:srgbClr val="000000"/>
                </a:solidFill>
                <a:latin typeface="TimesNewRoman"/>
              </a:rPr>
              <a:t>de caucho, se ha apreciado un cierto desprendimiento </a:t>
            </a:r>
            <a:r>
              <a:rPr lang="es-ES" altLang="es-ES" sz="1800" dirty="0" smtClean="0">
                <a:solidFill>
                  <a:srgbClr val="000000"/>
                </a:solidFill>
                <a:latin typeface="TimesNewRoman"/>
              </a:rPr>
              <a:t>de las </a:t>
            </a:r>
            <a:r>
              <a:rPr lang="es-ES" altLang="es-ES" sz="1800" dirty="0" err="1" smtClean="0">
                <a:solidFill>
                  <a:srgbClr val="000000"/>
                </a:solidFill>
                <a:latin typeface="TimesNewRoman"/>
              </a:rPr>
              <a:t>particulas</a:t>
            </a:r>
            <a:r>
              <a:rPr lang="es-ES" altLang="es-ES" sz="1800" dirty="0" smtClean="0">
                <a:solidFill>
                  <a:srgbClr val="000000"/>
                </a:solidFill>
                <a:latin typeface="TimesNewRoman"/>
              </a:rPr>
              <a:t> superficiales del mismo, </a:t>
            </a:r>
            <a:r>
              <a:rPr lang="es-ES" altLang="es-ES" sz="1800" dirty="0">
                <a:solidFill>
                  <a:srgbClr val="000000"/>
                </a:solidFill>
                <a:latin typeface="TimesNewRoman"/>
              </a:rPr>
              <a:t>especialmente en las zonas de rodada de los vehículos, posiblemente por una menor adherencia del caucho con el ligante. Esto ha supuesto un incremento de la textura superficial pues los huecos dejados por las partículas de caucho superficiales se han mantenido, aumentando la rugosidad superficial y produciendo un aumento del ruido de rodadura inicial</a:t>
            </a:r>
            <a:r>
              <a:rPr lang="es-ES" altLang="es-ES" sz="1800" dirty="0" smtClean="0">
                <a:solidFill>
                  <a:srgbClr val="000000"/>
                </a:solidFill>
                <a:latin typeface="TimesNewRoman"/>
              </a:rPr>
              <a:t>.</a:t>
            </a:r>
          </a:p>
          <a:p>
            <a:pPr algn="just" eaLnBrk="0" hangingPunct="0">
              <a:spcBef>
                <a:spcPct val="20000"/>
              </a:spcBef>
              <a:buClr>
                <a:schemeClr val="accent2"/>
              </a:buClr>
              <a:buSzPct val="80000"/>
              <a:buFont typeface="Wingdings" pitchFamily="2" charset="2"/>
              <a:buNone/>
            </a:pPr>
            <a:r>
              <a:rPr lang="es-ES" altLang="es-ES" sz="1800" dirty="0" smtClean="0">
                <a:solidFill>
                  <a:srgbClr val="000000"/>
                </a:solidFill>
                <a:latin typeface="TimesNewRoman"/>
              </a:rPr>
              <a:t>En el tercer tramo, con un mayor porcentaje de granulo de caucho, el incremento de ruido después del primer año ha sido mayor por una mayor perdida de caucho superficial.</a:t>
            </a:r>
            <a:endParaRPr lang="es-ES" altLang="es-ES" sz="1800" dirty="0">
              <a:solidFill>
                <a:srgbClr val="000000"/>
              </a:solidFill>
              <a:latin typeface="TimesNewRoman"/>
            </a:endParaRPr>
          </a:p>
        </p:txBody>
      </p:sp>
    </p:spTree>
    <p:extLst>
      <p:ext uri="{BB962C8B-B14F-4D97-AF65-F5344CB8AC3E}">
        <p14:creationId xmlns:p14="http://schemas.microsoft.com/office/powerpoint/2010/main" val="2118905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1152525"/>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TRAMOS DE ENSAYO EN A-472</a:t>
            </a:r>
            <a:br>
              <a:rPr lang="es-ES" sz="3200" b="1" dirty="0" smtClean="0"/>
            </a:br>
            <a:r>
              <a:rPr lang="es-ES" sz="3200" b="1" dirty="0" smtClean="0"/>
              <a:t>SEPTIEMBRE 2010</a:t>
            </a:r>
          </a:p>
        </p:txBody>
      </p:sp>
      <p:sp>
        <p:nvSpPr>
          <p:cNvPr id="18435"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8436"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pic>
        <p:nvPicPr>
          <p:cNvPr id="18437" name="1 Imagen"/>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468313" y="1557338"/>
            <a:ext cx="3348037" cy="2222500"/>
          </a:xfrm>
          <a:prstGeom prst="rect">
            <a:avLst/>
          </a:prstGeom>
          <a:noFill/>
          <a:ln w="9525">
            <a:noFill/>
            <a:miter lim="800000"/>
            <a:headEnd/>
            <a:tailEnd/>
          </a:ln>
        </p:spPr>
      </p:pic>
      <p:pic>
        <p:nvPicPr>
          <p:cNvPr id="18438" name="2 Imagen"/>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Lst>
          </a:blip>
          <a:srcRect/>
          <a:stretch>
            <a:fillRect/>
          </a:stretch>
        </p:blipFill>
        <p:spPr bwMode="auto">
          <a:xfrm>
            <a:off x="5724525" y="1412875"/>
            <a:ext cx="3135313" cy="2082800"/>
          </a:xfrm>
          <a:prstGeom prst="rect">
            <a:avLst/>
          </a:prstGeom>
          <a:noFill/>
          <a:ln w="9525">
            <a:noFill/>
            <a:miter lim="800000"/>
            <a:headEnd/>
            <a:tailEnd/>
          </a:ln>
        </p:spPr>
      </p:pic>
      <p:pic>
        <p:nvPicPr>
          <p:cNvPr id="18439" name="4 Imagen"/>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Lst>
          </a:blip>
          <a:srcRect/>
          <a:stretch>
            <a:fillRect/>
          </a:stretch>
        </p:blipFill>
        <p:spPr bwMode="auto">
          <a:xfrm>
            <a:off x="6011863" y="4076700"/>
            <a:ext cx="3054350" cy="2028825"/>
          </a:xfrm>
          <a:prstGeom prst="rect">
            <a:avLst/>
          </a:prstGeom>
          <a:noFill/>
          <a:ln w="9525">
            <a:noFill/>
            <a:miter lim="800000"/>
            <a:headEnd/>
            <a:tailEnd/>
          </a:ln>
        </p:spPr>
      </p:pic>
      <p:pic>
        <p:nvPicPr>
          <p:cNvPr id="18440" name="6 Imagen"/>
          <p:cNvPicPr>
            <a:picLocks noChangeAspect="1"/>
          </p:cNvPicPr>
          <p:nvPr/>
        </p:nvPicPr>
        <p:blipFill>
          <a:blip r:embed="rId9" cstate="print"/>
          <a:srcRect/>
          <a:stretch>
            <a:fillRect/>
          </a:stretch>
        </p:blipFill>
        <p:spPr bwMode="auto">
          <a:xfrm>
            <a:off x="590550" y="3959225"/>
            <a:ext cx="3054350" cy="2028825"/>
          </a:xfrm>
          <a:prstGeom prst="rect">
            <a:avLst/>
          </a:prstGeom>
          <a:noFill/>
          <a:ln w="9525">
            <a:noFill/>
            <a:miter lim="800000"/>
            <a:headEnd/>
            <a:tailEnd/>
          </a:ln>
        </p:spPr>
      </p:pic>
      <p:pic>
        <p:nvPicPr>
          <p:cNvPr id="18441" name="5 Imagen"/>
          <p:cNvPicPr>
            <a:picLocks noChangeAspect="1"/>
          </p:cNvPicPr>
          <p:nvPr/>
        </p:nvPicPr>
        <p:blipFill>
          <a:blip r:embed="rId10" cstate="print"/>
          <a:srcRect/>
          <a:stretch>
            <a:fillRect/>
          </a:stretch>
        </p:blipFill>
        <p:spPr bwMode="auto">
          <a:xfrm>
            <a:off x="2843808" y="3212976"/>
            <a:ext cx="3779838" cy="250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971600" y="115889"/>
            <a:ext cx="7888237" cy="1008856"/>
          </a:xfrm>
          <a:prstGeom prst="rect">
            <a:avLst/>
          </a:prstGeom>
          <a:solidFill>
            <a:srgbClr val="FFFFFF"/>
          </a:solidFill>
          <a:ln w="44450" cmpd="dbl">
            <a:solidFill>
              <a:srgbClr val="0000FF"/>
            </a:solidFill>
            <a:miter lim="800000"/>
            <a:headEnd/>
            <a:tailEnd/>
          </a:ln>
        </p:spPr>
        <p:txBody>
          <a:bodyPr/>
          <a:lstStyle/>
          <a:p>
            <a:pPr lvl="0" eaLnBrk="1" hangingPunct="1">
              <a:spcBef>
                <a:spcPts val="600"/>
              </a:spcBef>
              <a:spcAft>
                <a:spcPts val="600"/>
              </a:spcAft>
              <a:tabLst>
                <a:tab pos="457200" algn="l"/>
              </a:tabLst>
              <a:defRPr/>
            </a:pPr>
            <a:r>
              <a:rPr lang="es-ES" sz="3200" b="1" dirty="0" smtClean="0"/>
              <a:t>TRAMO 1 EN LA A-472</a:t>
            </a:r>
            <a:br>
              <a:rPr lang="es-ES" sz="3200" b="1" dirty="0" smtClean="0"/>
            </a:br>
            <a:r>
              <a:rPr lang="es-ES" sz="2400" b="1" dirty="0"/>
              <a:t>Lechada LB-3 con 13% de emulsión en peso s/a.</a:t>
            </a:r>
            <a:br>
              <a:rPr lang="es-ES" sz="2400" b="1" dirty="0"/>
            </a:br>
            <a:endParaRPr lang="es-ES" sz="2400" b="1" dirty="0"/>
          </a:p>
        </p:txBody>
      </p:sp>
      <p:sp>
        <p:nvSpPr>
          <p:cNvPr id="18435"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8436"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graphicFrame>
        <p:nvGraphicFramePr>
          <p:cNvPr id="3" name="2 Tabla"/>
          <p:cNvGraphicFramePr>
            <a:graphicFrameLocks noGrp="1"/>
          </p:cNvGraphicFramePr>
          <p:nvPr>
            <p:extLst>
              <p:ext uri="{D42A27DB-BD31-4B8C-83A1-F6EECF244321}">
                <p14:modId xmlns:p14="http://schemas.microsoft.com/office/powerpoint/2010/main" val="1422206148"/>
              </p:ext>
            </p:extLst>
          </p:nvPr>
        </p:nvGraphicFramePr>
        <p:xfrm>
          <a:off x="179511" y="1397000"/>
          <a:ext cx="8784978" cy="4920697"/>
        </p:xfrm>
        <a:graphic>
          <a:graphicData uri="http://schemas.openxmlformats.org/drawingml/2006/table">
            <a:tbl>
              <a:tblPr firstRow="1" bandRow="1">
                <a:tableStyleId>{5C22544A-7EE6-4342-B048-85BDC9FD1C3A}</a:tableStyleId>
              </a:tblPr>
              <a:tblGrid>
                <a:gridCol w="2952329"/>
                <a:gridCol w="2904323"/>
                <a:gridCol w="2928326"/>
              </a:tblGrid>
              <a:tr h="387268">
                <a:tc>
                  <a:txBody>
                    <a:bodyPr/>
                    <a:lstStyle/>
                    <a:p>
                      <a:pPr algn="ctr"/>
                      <a:r>
                        <a:rPr lang="es-ES" sz="2000" dirty="0" smtClean="0">
                          <a:solidFill>
                            <a:schemeClr val="bg1"/>
                          </a:solidFill>
                          <a:latin typeface="+mj-lt"/>
                        </a:rPr>
                        <a:t>AÑO</a:t>
                      </a:r>
                      <a:r>
                        <a:rPr lang="es-ES" sz="2000" baseline="0" dirty="0" smtClean="0">
                          <a:solidFill>
                            <a:schemeClr val="bg1"/>
                          </a:solidFill>
                          <a:latin typeface="+mj-lt"/>
                        </a:rPr>
                        <a:t> 2010</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es-ES" sz="2000" dirty="0" smtClean="0">
                          <a:solidFill>
                            <a:schemeClr val="bg1"/>
                          </a:solidFill>
                          <a:latin typeface="+mj-lt"/>
                        </a:rPr>
                        <a:t>AÑO 2012 </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es-ES" sz="2000" dirty="0" smtClean="0">
                          <a:solidFill>
                            <a:schemeClr val="bg1"/>
                          </a:solidFill>
                          <a:latin typeface="+mj-lt"/>
                        </a:rPr>
                        <a:t>AÑO 2014 </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r>
              <a:tr h="4524457">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16832"/>
            <a:ext cx="2735287" cy="1816721"/>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263" y="4015864"/>
            <a:ext cx="2802569" cy="1861408"/>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9306" y="3388862"/>
            <a:ext cx="2770846" cy="1840338"/>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131" y="3368463"/>
            <a:ext cx="2770846" cy="1840338"/>
          </a:xfrm>
          <a:prstGeom prst="rect">
            <a:avLst/>
          </a:prstGeom>
        </p:spPr>
      </p:pic>
    </p:spTree>
    <p:extLst>
      <p:ext uri="{BB962C8B-B14F-4D97-AF65-F5344CB8AC3E}">
        <p14:creationId xmlns:p14="http://schemas.microsoft.com/office/powerpoint/2010/main" val="43472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222250"/>
            <a:ext cx="6477000" cy="685800"/>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INTRODUCCION (1)</a:t>
            </a:r>
          </a:p>
        </p:txBody>
      </p:sp>
      <p:sp>
        <p:nvSpPr>
          <p:cNvPr id="11267" name="Rectangle 3"/>
          <p:cNvSpPr>
            <a:spLocks noGrp="1" noChangeArrowheads="1"/>
          </p:cNvSpPr>
          <p:nvPr>
            <p:ph type="body" idx="4294967295"/>
          </p:nvPr>
        </p:nvSpPr>
        <p:spPr>
          <a:xfrm>
            <a:off x="250825" y="1484907"/>
            <a:ext cx="8713788" cy="4824413"/>
          </a:xfrm>
        </p:spPr>
        <p:txBody>
          <a:bodyPr/>
          <a:lstStyle/>
          <a:p>
            <a:pPr marL="0" indent="0" algn="just">
              <a:buFont typeface="Wingdings" pitchFamily="2" charset="2"/>
              <a:buNone/>
              <a:defRPr/>
            </a:pPr>
            <a:r>
              <a:rPr lang="es-ES" sz="1800" dirty="0">
                <a:solidFill>
                  <a:srgbClr val="000000"/>
                </a:solidFill>
                <a:latin typeface="Arial"/>
              </a:rPr>
              <a:t>Los tratamientos superficiales con lechadas </a:t>
            </a:r>
            <a:r>
              <a:rPr lang="es-ES" sz="1800" dirty="0" smtClean="0">
                <a:solidFill>
                  <a:srgbClr val="000000"/>
                </a:solidFill>
                <a:latin typeface="Arial"/>
              </a:rPr>
              <a:t>bituminosas y con microaglomerados en frio para </a:t>
            </a:r>
            <a:r>
              <a:rPr lang="es-ES" sz="1800" dirty="0">
                <a:solidFill>
                  <a:srgbClr val="000000"/>
                </a:solidFill>
                <a:latin typeface="Arial"/>
              </a:rPr>
              <a:t>la renovación superficial de </a:t>
            </a:r>
            <a:r>
              <a:rPr lang="es-ES" sz="1800" dirty="0" smtClean="0">
                <a:solidFill>
                  <a:srgbClr val="000000"/>
                </a:solidFill>
                <a:latin typeface="Arial"/>
              </a:rPr>
              <a:t>pavimentos, </a:t>
            </a:r>
            <a:r>
              <a:rPr lang="es-ES" sz="1800" dirty="0">
                <a:solidFill>
                  <a:srgbClr val="000000"/>
                </a:solidFill>
                <a:latin typeface="Arial"/>
              </a:rPr>
              <a:t>forman una familia de </a:t>
            </a:r>
            <a:r>
              <a:rPr lang="es-ES" sz="1800" dirty="0" smtClean="0">
                <a:solidFill>
                  <a:srgbClr val="000000"/>
                </a:solidFill>
                <a:latin typeface="Arial"/>
              </a:rPr>
              <a:t>técnicas de pavimentación </a:t>
            </a:r>
            <a:r>
              <a:rPr lang="es-ES" sz="1800" dirty="0">
                <a:solidFill>
                  <a:srgbClr val="000000"/>
                </a:solidFill>
                <a:latin typeface="Arial"/>
              </a:rPr>
              <a:t>muy </a:t>
            </a:r>
            <a:r>
              <a:rPr lang="es-ES" sz="1800" dirty="0" smtClean="0">
                <a:solidFill>
                  <a:srgbClr val="000000"/>
                </a:solidFill>
                <a:latin typeface="Arial"/>
              </a:rPr>
              <a:t>conocidas </a:t>
            </a:r>
            <a:r>
              <a:rPr lang="es-ES" sz="1800" dirty="0">
                <a:solidFill>
                  <a:srgbClr val="000000"/>
                </a:solidFill>
                <a:latin typeface="Arial"/>
              </a:rPr>
              <a:t>y </a:t>
            </a:r>
            <a:r>
              <a:rPr lang="es-ES" sz="1800" dirty="0" smtClean="0">
                <a:solidFill>
                  <a:srgbClr val="000000"/>
                </a:solidFill>
                <a:latin typeface="Arial"/>
              </a:rPr>
              <a:t>desarrolladas </a:t>
            </a:r>
            <a:r>
              <a:rPr lang="es-ES" sz="1800" dirty="0">
                <a:solidFill>
                  <a:srgbClr val="000000"/>
                </a:solidFill>
                <a:latin typeface="Arial"/>
              </a:rPr>
              <a:t>técnicamente, con unas excelentes prestaciones para la impermeabilización de firmes envejecidos o para conseguir pavimentos resistentes al deslizamiento. </a:t>
            </a:r>
          </a:p>
          <a:p>
            <a:pPr marL="0" indent="0" algn="just">
              <a:buFont typeface="Wingdings" pitchFamily="2" charset="2"/>
              <a:buNone/>
              <a:defRPr/>
            </a:pPr>
            <a:r>
              <a:rPr lang="es-ES" sz="1800" dirty="0" smtClean="0">
                <a:solidFill>
                  <a:srgbClr val="000000"/>
                </a:solidFill>
                <a:latin typeface="Arial"/>
              </a:rPr>
              <a:t>Los micros en frio, </a:t>
            </a:r>
            <a:r>
              <a:rPr lang="es-ES" sz="1800" dirty="0">
                <a:solidFill>
                  <a:srgbClr val="000000"/>
                </a:solidFill>
                <a:latin typeface="Arial"/>
              </a:rPr>
              <a:t>especialmente </a:t>
            </a:r>
            <a:r>
              <a:rPr lang="es-ES" sz="1800" dirty="0" smtClean="0">
                <a:solidFill>
                  <a:srgbClr val="000000"/>
                </a:solidFill>
                <a:latin typeface="Arial"/>
              </a:rPr>
              <a:t>los </a:t>
            </a:r>
            <a:r>
              <a:rPr lang="es-ES" sz="1800" dirty="0">
                <a:solidFill>
                  <a:srgbClr val="000000"/>
                </a:solidFill>
                <a:latin typeface="Arial"/>
              </a:rPr>
              <a:t>mas </a:t>
            </a:r>
            <a:r>
              <a:rPr lang="es-ES" sz="1800" dirty="0" smtClean="0">
                <a:solidFill>
                  <a:srgbClr val="000000"/>
                </a:solidFill>
                <a:latin typeface="Arial"/>
              </a:rPr>
              <a:t>gruesos</a:t>
            </a:r>
            <a:r>
              <a:rPr lang="es-ES" sz="1800" dirty="0">
                <a:solidFill>
                  <a:srgbClr val="000000"/>
                </a:solidFill>
                <a:latin typeface="Arial"/>
              </a:rPr>
              <a:t>, por su elevada macrotextura de tipo positivo, son pavimentos con un elevado ruido de rodadura y </a:t>
            </a:r>
            <a:r>
              <a:rPr lang="es-ES" sz="1800" dirty="0" smtClean="0">
                <a:solidFill>
                  <a:srgbClr val="000000"/>
                </a:solidFill>
                <a:latin typeface="Arial"/>
              </a:rPr>
              <a:t>una muy </a:t>
            </a:r>
            <a:r>
              <a:rPr lang="es-ES" sz="1800" dirty="0">
                <a:solidFill>
                  <a:srgbClr val="000000"/>
                </a:solidFill>
                <a:latin typeface="Arial"/>
              </a:rPr>
              <a:t>baja absorción acústica. </a:t>
            </a:r>
            <a:endParaRPr lang="es-ES" sz="1800" dirty="0" smtClean="0">
              <a:solidFill>
                <a:srgbClr val="000000"/>
              </a:solidFill>
              <a:latin typeface="Arial"/>
            </a:endParaRPr>
          </a:p>
          <a:p>
            <a:pPr marL="0" indent="0" algn="just">
              <a:buNone/>
              <a:defRPr/>
            </a:pPr>
            <a:r>
              <a:rPr lang="es-ES" sz="1800" dirty="0" smtClean="0">
                <a:solidFill>
                  <a:srgbClr val="000000"/>
                </a:solidFill>
                <a:latin typeface="Arial"/>
              </a:rPr>
              <a:t>En </a:t>
            </a:r>
            <a:r>
              <a:rPr lang="es-ES" sz="1800" dirty="0">
                <a:solidFill>
                  <a:srgbClr val="000000"/>
                </a:solidFill>
                <a:latin typeface="Arial"/>
              </a:rPr>
              <a:t>este sentido, en estudios y pruebas realizadas al medir el ruido de rodadura en el exterior del vehículo a una distancia de 7,50 metros del </a:t>
            </a:r>
            <a:r>
              <a:rPr lang="es-ES" sz="1800" dirty="0" smtClean="0">
                <a:solidFill>
                  <a:srgbClr val="000000"/>
                </a:solidFill>
                <a:latin typeface="Arial"/>
              </a:rPr>
              <a:t>mismo, con </a:t>
            </a:r>
            <a:r>
              <a:rPr lang="es-ES" sz="1800" dirty="0">
                <a:solidFill>
                  <a:srgbClr val="000000"/>
                </a:solidFill>
                <a:latin typeface="Arial"/>
              </a:rPr>
              <a:t>distintos tipos de pavimentos</a:t>
            </a:r>
            <a:r>
              <a:rPr lang="es-ES" sz="1800" dirty="0" smtClean="0">
                <a:solidFill>
                  <a:srgbClr val="000000"/>
                </a:solidFill>
                <a:latin typeface="Arial"/>
              </a:rPr>
              <a:t>, los valores del ruido que se suelen obtener son los siguientes:</a:t>
            </a:r>
          </a:p>
          <a:p>
            <a:pPr algn="just">
              <a:spcBef>
                <a:spcPts val="600"/>
              </a:spcBef>
              <a:spcAft>
                <a:spcPts val="600"/>
              </a:spcAft>
              <a:defRPr/>
            </a:pPr>
            <a:r>
              <a:rPr lang="es-ES" sz="1800" b="1" dirty="0" smtClean="0">
                <a:solidFill>
                  <a:schemeClr val="accent1">
                    <a:lumMod val="75000"/>
                  </a:schemeClr>
                </a:solidFill>
                <a:latin typeface="Arial"/>
              </a:rPr>
              <a:t>PAVIMENTOS CON MEZCLAS BITUMINOSAS POROSAS: De 69 a 76 dB.</a:t>
            </a:r>
          </a:p>
          <a:p>
            <a:pPr algn="just">
              <a:spcBef>
                <a:spcPts val="600"/>
              </a:spcBef>
              <a:spcAft>
                <a:spcPts val="600"/>
              </a:spcAft>
              <a:defRPr/>
            </a:pPr>
            <a:r>
              <a:rPr lang="es-ES" sz="1800" b="1" dirty="0" smtClean="0">
                <a:solidFill>
                  <a:schemeClr val="accent1">
                    <a:lumMod val="75000"/>
                  </a:schemeClr>
                </a:solidFill>
                <a:latin typeface="Arial"/>
              </a:rPr>
              <a:t>PAVIMENTOS CON MEZCLAS BITUMINOSAS CERRADAS: De 74 a 79 dB.</a:t>
            </a:r>
          </a:p>
          <a:p>
            <a:pPr algn="just">
              <a:spcBef>
                <a:spcPts val="600"/>
              </a:spcBef>
              <a:spcAft>
                <a:spcPts val="600"/>
              </a:spcAft>
              <a:defRPr/>
            </a:pPr>
            <a:r>
              <a:rPr lang="es-ES" sz="1800" b="1" dirty="0" smtClean="0">
                <a:solidFill>
                  <a:schemeClr val="accent1">
                    <a:lumMod val="75000"/>
                  </a:schemeClr>
                </a:solidFill>
                <a:latin typeface="Arial"/>
              </a:rPr>
              <a:t>PAVIMENTOS CON LECHADAS Y MICROS EN FRIO: De 74 a 82 dB.</a:t>
            </a:r>
          </a:p>
          <a:p>
            <a:pPr algn="just">
              <a:spcBef>
                <a:spcPts val="600"/>
              </a:spcBef>
              <a:spcAft>
                <a:spcPts val="600"/>
              </a:spcAft>
              <a:defRPr/>
            </a:pPr>
            <a:r>
              <a:rPr lang="es-ES" sz="1800" b="1" dirty="0" smtClean="0">
                <a:solidFill>
                  <a:schemeClr val="accent1">
                    <a:lumMod val="75000"/>
                  </a:schemeClr>
                </a:solidFill>
                <a:latin typeface="Arial"/>
              </a:rPr>
              <a:t>PAVIMENTOS DE HORMIGON: De 76 a 85 dB.</a:t>
            </a:r>
          </a:p>
        </p:txBody>
      </p:sp>
      <p:sp>
        <p:nvSpPr>
          <p:cNvPr id="5124"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5125"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755576" y="115889"/>
            <a:ext cx="8280920" cy="864839"/>
          </a:xfrm>
          <a:prstGeom prst="rect">
            <a:avLst/>
          </a:prstGeom>
          <a:solidFill>
            <a:srgbClr val="FFFFFF"/>
          </a:solidFill>
          <a:ln w="44450" cmpd="dbl">
            <a:solidFill>
              <a:srgbClr val="0000FF"/>
            </a:solidFill>
            <a:miter lim="800000"/>
            <a:headEnd/>
            <a:tailEnd/>
          </a:ln>
        </p:spPr>
        <p:txBody>
          <a:bodyPr/>
          <a:lstStyle/>
          <a:p>
            <a:pPr lvl="0" eaLnBrk="1" hangingPunct="1">
              <a:spcBef>
                <a:spcPts val="600"/>
              </a:spcBef>
              <a:spcAft>
                <a:spcPts val="600"/>
              </a:spcAft>
              <a:tabLst>
                <a:tab pos="457200" algn="l"/>
              </a:tabLst>
              <a:defRPr/>
            </a:pPr>
            <a:r>
              <a:rPr lang="es-ES" sz="3200" b="1" dirty="0" smtClean="0"/>
              <a:t>TRAMO 2 EN LA A-472</a:t>
            </a:r>
            <a:br>
              <a:rPr lang="es-ES" sz="3200" b="1" dirty="0" smtClean="0"/>
            </a:br>
            <a:r>
              <a:rPr lang="es-ES" sz="1800" b="1" dirty="0" smtClean="0"/>
              <a:t>Lechada </a:t>
            </a:r>
            <a:r>
              <a:rPr lang="es-ES" sz="1800" b="1" dirty="0"/>
              <a:t>LB-3 con 7% de caucho 2/4 </a:t>
            </a:r>
            <a:r>
              <a:rPr lang="es-ES" sz="1800" b="1" dirty="0" err="1"/>
              <a:t>mm.</a:t>
            </a:r>
            <a:r>
              <a:rPr lang="es-ES" sz="1800" b="1" dirty="0"/>
              <a:t> y 20% de emulsión en peso s/a.</a:t>
            </a:r>
          </a:p>
        </p:txBody>
      </p:sp>
      <p:sp>
        <p:nvSpPr>
          <p:cNvPr id="18435"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8436"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graphicFrame>
        <p:nvGraphicFramePr>
          <p:cNvPr id="3" name="2 Tabla"/>
          <p:cNvGraphicFramePr>
            <a:graphicFrameLocks noGrp="1"/>
          </p:cNvGraphicFramePr>
          <p:nvPr>
            <p:extLst>
              <p:ext uri="{D42A27DB-BD31-4B8C-83A1-F6EECF244321}">
                <p14:modId xmlns:p14="http://schemas.microsoft.com/office/powerpoint/2010/main" val="3245575120"/>
              </p:ext>
            </p:extLst>
          </p:nvPr>
        </p:nvGraphicFramePr>
        <p:xfrm>
          <a:off x="179511" y="1397000"/>
          <a:ext cx="8784978" cy="4920697"/>
        </p:xfrm>
        <a:graphic>
          <a:graphicData uri="http://schemas.openxmlformats.org/drawingml/2006/table">
            <a:tbl>
              <a:tblPr firstRow="1" bandRow="1">
                <a:tableStyleId>{5C22544A-7EE6-4342-B048-85BDC9FD1C3A}</a:tableStyleId>
              </a:tblPr>
              <a:tblGrid>
                <a:gridCol w="2952329"/>
                <a:gridCol w="2904323"/>
                <a:gridCol w="2928326"/>
              </a:tblGrid>
              <a:tr h="387268">
                <a:tc>
                  <a:txBody>
                    <a:bodyPr/>
                    <a:lstStyle/>
                    <a:p>
                      <a:pPr algn="ctr"/>
                      <a:r>
                        <a:rPr lang="es-ES" sz="2000" dirty="0" smtClean="0">
                          <a:solidFill>
                            <a:schemeClr val="bg1"/>
                          </a:solidFill>
                          <a:latin typeface="+mj-lt"/>
                        </a:rPr>
                        <a:t>AÑO</a:t>
                      </a:r>
                      <a:r>
                        <a:rPr lang="es-ES" sz="2000" baseline="0" dirty="0" smtClean="0">
                          <a:solidFill>
                            <a:schemeClr val="bg1"/>
                          </a:solidFill>
                          <a:latin typeface="+mj-lt"/>
                        </a:rPr>
                        <a:t> 2010</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es-ES" sz="2000" dirty="0" smtClean="0">
                          <a:solidFill>
                            <a:schemeClr val="bg1"/>
                          </a:solidFill>
                          <a:latin typeface="+mj-lt"/>
                        </a:rPr>
                        <a:t>AÑO 2012 </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es-ES" sz="2000" dirty="0" smtClean="0">
                          <a:solidFill>
                            <a:schemeClr val="bg1"/>
                          </a:solidFill>
                          <a:latin typeface="+mj-lt"/>
                        </a:rPr>
                        <a:t>AÑO 2014 </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r>
              <a:tr h="4524457">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7" y="1988840"/>
            <a:ext cx="2818831" cy="1872208"/>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077072"/>
            <a:ext cx="2843808" cy="1888798"/>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8351" y="3088820"/>
            <a:ext cx="2843809" cy="1888798"/>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149080"/>
            <a:ext cx="2843808" cy="1888798"/>
          </a:xfrm>
          <a:prstGeom prst="rect">
            <a:avLst/>
          </a:prstGeom>
        </p:spPr>
      </p:pic>
      <p:pic>
        <p:nvPicPr>
          <p:cNvPr id="11" name="1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1929888"/>
            <a:ext cx="2907587" cy="1931159"/>
          </a:xfrm>
          <a:prstGeom prst="rect">
            <a:avLst/>
          </a:prstGeom>
        </p:spPr>
      </p:pic>
    </p:spTree>
    <p:extLst>
      <p:ext uri="{BB962C8B-B14F-4D97-AF65-F5344CB8AC3E}">
        <p14:creationId xmlns:p14="http://schemas.microsoft.com/office/powerpoint/2010/main" val="117333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755576" y="115889"/>
            <a:ext cx="8280920" cy="864839"/>
          </a:xfrm>
          <a:prstGeom prst="rect">
            <a:avLst/>
          </a:prstGeom>
          <a:solidFill>
            <a:srgbClr val="FFFFFF"/>
          </a:solidFill>
          <a:ln w="44450" cmpd="dbl">
            <a:solidFill>
              <a:srgbClr val="0000FF"/>
            </a:solidFill>
            <a:miter lim="800000"/>
            <a:headEnd/>
            <a:tailEnd/>
          </a:ln>
        </p:spPr>
        <p:txBody>
          <a:bodyPr/>
          <a:lstStyle/>
          <a:p>
            <a:pPr lvl="0" eaLnBrk="1" hangingPunct="1">
              <a:spcBef>
                <a:spcPts val="600"/>
              </a:spcBef>
              <a:spcAft>
                <a:spcPts val="600"/>
              </a:spcAft>
              <a:tabLst>
                <a:tab pos="457200" algn="l"/>
              </a:tabLst>
              <a:defRPr/>
            </a:pPr>
            <a:r>
              <a:rPr lang="es-ES" sz="3200" b="1" dirty="0" smtClean="0"/>
              <a:t>TRAMO 3 EN LA A-472</a:t>
            </a:r>
            <a:br>
              <a:rPr lang="es-ES" sz="3200" b="1" dirty="0" smtClean="0"/>
            </a:br>
            <a:r>
              <a:rPr lang="es-ES" sz="1800" b="1" dirty="0" smtClean="0"/>
              <a:t>Lechada </a:t>
            </a:r>
            <a:r>
              <a:rPr lang="es-ES" sz="1800" b="1" dirty="0"/>
              <a:t>LB-3 con </a:t>
            </a:r>
            <a:r>
              <a:rPr lang="es-ES" sz="1800" b="1" dirty="0" smtClean="0"/>
              <a:t>10% </a:t>
            </a:r>
            <a:r>
              <a:rPr lang="es-ES" sz="1800" b="1" dirty="0"/>
              <a:t>de caucho 2/4 </a:t>
            </a:r>
            <a:r>
              <a:rPr lang="es-ES" sz="1800" b="1" dirty="0" err="1"/>
              <a:t>mm.</a:t>
            </a:r>
            <a:r>
              <a:rPr lang="es-ES" sz="1800" b="1" dirty="0"/>
              <a:t> y </a:t>
            </a:r>
            <a:r>
              <a:rPr lang="es-ES" sz="1800" b="1" dirty="0" smtClean="0"/>
              <a:t>21% </a:t>
            </a:r>
            <a:r>
              <a:rPr lang="es-ES" sz="1800" b="1" dirty="0"/>
              <a:t>de emulsión en peso s/a.</a:t>
            </a:r>
          </a:p>
        </p:txBody>
      </p:sp>
      <p:sp>
        <p:nvSpPr>
          <p:cNvPr id="18435"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8436"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graphicFrame>
        <p:nvGraphicFramePr>
          <p:cNvPr id="3" name="2 Tabla"/>
          <p:cNvGraphicFramePr>
            <a:graphicFrameLocks noGrp="1"/>
          </p:cNvGraphicFramePr>
          <p:nvPr>
            <p:extLst>
              <p:ext uri="{D42A27DB-BD31-4B8C-83A1-F6EECF244321}">
                <p14:modId xmlns:p14="http://schemas.microsoft.com/office/powerpoint/2010/main" val="4255693181"/>
              </p:ext>
            </p:extLst>
          </p:nvPr>
        </p:nvGraphicFramePr>
        <p:xfrm>
          <a:off x="179511" y="1397000"/>
          <a:ext cx="8784978" cy="4920697"/>
        </p:xfrm>
        <a:graphic>
          <a:graphicData uri="http://schemas.openxmlformats.org/drawingml/2006/table">
            <a:tbl>
              <a:tblPr firstRow="1" bandRow="1">
                <a:tableStyleId>{5C22544A-7EE6-4342-B048-85BDC9FD1C3A}</a:tableStyleId>
              </a:tblPr>
              <a:tblGrid>
                <a:gridCol w="2952329"/>
                <a:gridCol w="2904323"/>
                <a:gridCol w="2928326"/>
              </a:tblGrid>
              <a:tr h="387268">
                <a:tc>
                  <a:txBody>
                    <a:bodyPr/>
                    <a:lstStyle/>
                    <a:p>
                      <a:pPr algn="ctr"/>
                      <a:r>
                        <a:rPr lang="es-ES" sz="2000" dirty="0" smtClean="0">
                          <a:solidFill>
                            <a:schemeClr val="bg1"/>
                          </a:solidFill>
                          <a:latin typeface="+mj-lt"/>
                        </a:rPr>
                        <a:t>AÑO</a:t>
                      </a:r>
                      <a:r>
                        <a:rPr lang="es-ES" sz="2000" baseline="0" dirty="0" smtClean="0">
                          <a:solidFill>
                            <a:schemeClr val="bg1"/>
                          </a:solidFill>
                          <a:latin typeface="+mj-lt"/>
                        </a:rPr>
                        <a:t> 2010</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es-ES" sz="2000" dirty="0" smtClean="0">
                          <a:solidFill>
                            <a:schemeClr val="bg1"/>
                          </a:solidFill>
                          <a:latin typeface="+mj-lt"/>
                        </a:rPr>
                        <a:t>AÑO 2012 </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es-ES" sz="2000" dirty="0" smtClean="0">
                          <a:solidFill>
                            <a:schemeClr val="bg1"/>
                          </a:solidFill>
                          <a:latin typeface="+mj-lt"/>
                        </a:rPr>
                        <a:t>AÑO 2014 </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r>
              <a:tr h="4524457">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988840"/>
            <a:ext cx="2818830" cy="1872208"/>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211816"/>
            <a:ext cx="2821359" cy="1873888"/>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8503" y="3116349"/>
            <a:ext cx="2843658" cy="1888698"/>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1916832"/>
            <a:ext cx="2818830" cy="1872208"/>
          </a:xfrm>
          <a:prstGeom prst="rect">
            <a:avLst/>
          </a:prstGeom>
        </p:spPr>
      </p:pic>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4126812"/>
            <a:ext cx="2852358" cy="1894476"/>
          </a:xfrm>
          <a:prstGeom prst="rect">
            <a:avLst/>
          </a:prstGeom>
        </p:spPr>
      </p:pic>
    </p:spTree>
    <p:extLst>
      <p:ext uri="{BB962C8B-B14F-4D97-AF65-F5344CB8AC3E}">
        <p14:creationId xmlns:p14="http://schemas.microsoft.com/office/powerpoint/2010/main" val="2695977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755576" y="115889"/>
            <a:ext cx="8280920" cy="864839"/>
          </a:xfrm>
          <a:prstGeom prst="rect">
            <a:avLst/>
          </a:prstGeom>
          <a:solidFill>
            <a:srgbClr val="FFFFFF"/>
          </a:solidFill>
          <a:ln w="44450" cmpd="dbl">
            <a:solidFill>
              <a:srgbClr val="0000FF"/>
            </a:solidFill>
            <a:miter lim="800000"/>
            <a:headEnd/>
            <a:tailEnd/>
          </a:ln>
        </p:spPr>
        <p:txBody>
          <a:bodyPr/>
          <a:lstStyle/>
          <a:p>
            <a:pPr lvl="0" eaLnBrk="1" hangingPunct="1">
              <a:spcBef>
                <a:spcPts val="600"/>
              </a:spcBef>
              <a:spcAft>
                <a:spcPts val="600"/>
              </a:spcAft>
              <a:tabLst>
                <a:tab pos="457200" algn="l"/>
              </a:tabLst>
              <a:defRPr/>
            </a:pPr>
            <a:r>
              <a:rPr lang="es-ES" sz="3200" b="1" dirty="0" smtClean="0"/>
              <a:t>TRAMO 4 EN LA A-472</a:t>
            </a:r>
            <a:br>
              <a:rPr lang="es-ES" sz="3200" b="1" dirty="0" smtClean="0"/>
            </a:br>
            <a:r>
              <a:rPr lang="es-ES" sz="1800" b="1" dirty="0" smtClean="0"/>
              <a:t>Lechada </a:t>
            </a:r>
            <a:r>
              <a:rPr lang="es-ES" sz="1800" b="1" dirty="0"/>
              <a:t>LB-3 con </a:t>
            </a:r>
            <a:r>
              <a:rPr lang="es-ES" sz="1800" b="1" dirty="0" smtClean="0"/>
              <a:t>7% </a:t>
            </a:r>
            <a:r>
              <a:rPr lang="es-ES" sz="1800" b="1" dirty="0"/>
              <a:t>de caucho </a:t>
            </a:r>
            <a:r>
              <a:rPr lang="es-ES" sz="1800" b="1" dirty="0" smtClean="0"/>
              <a:t>2/7 </a:t>
            </a:r>
            <a:r>
              <a:rPr lang="es-ES" sz="1800" b="1" dirty="0" err="1"/>
              <a:t>mm.</a:t>
            </a:r>
            <a:r>
              <a:rPr lang="es-ES" sz="1800" b="1" dirty="0"/>
              <a:t> y </a:t>
            </a:r>
            <a:r>
              <a:rPr lang="es-ES" sz="1800" b="1" dirty="0" smtClean="0"/>
              <a:t>19% </a:t>
            </a:r>
            <a:r>
              <a:rPr lang="es-ES" sz="1800" b="1" dirty="0"/>
              <a:t>de emulsión en peso s/a.</a:t>
            </a:r>
          </a:p>
        </p:txBody>
      </p:sp>
      <p:sp>
        <p:nvSpPr>
          <p:cNvPr id="18435"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8436"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graphicFrame>
        <p:nvGraphicFramePr>
          <p:cNvPr id="3" name="2 Tabla"/>
          <p:cNvGraphicFramePr>
            <a:graphicFrameLocks noGrp="1"/>
          </p:cNvGraphicFramePr>
          <p:nvPr>
            <p:extLst>
              <p:ext uri="{D42A27DB-BD31-4B8C-83A1-F6EECF244321}">
                <p14:modId xmlns:p14="http://schemas.microsoft.com/office/powerpoint/2010/main" val="2663170029"/>
              </p:ext>
            </p:extLst>
          </p:nvPr>
        </p:nvGraphicFramePr>
        <p:xfrm>
          <a:off x="179511" y="1397000"/>
          <a:ext cx="8784978" cy="4920697"/>
        </p:xfrm>
        <a:graphic>
          <a:graphicData uri="http://schemas.openxmlformats.org/drawingml/2006/table">
            <a:tbl>
              <a:tblPr firstRow="1" bandRow="1">
                <a:tableStyleId>{5C22544A-7EE6-4342-B048-85BDC9FD1C3A}</a:tableStyleId>
              </a:tblPr>
              <a:tblGrid>
                <a:gridCol w="2952329"/>
                <a:gridCol w="2904323"/>
                <a:gridCol w="2928326"/>
              </a:tblGrid>
              <a:tr h="387268">
                <a:tc>
                  <a:txBody>
                    <a:bodyPr/>
                    <a:lstStyle/>
                    <a:p>
                      <a:pPr algn="ctr"/>
                      <a:r>
                        <a:rPr lang="es-ES" sz="2000" dirty="0" smtClean="0">
                          <a:solidFill>
                            <a:schemeClr val="bg1"/>
                          </a:solidFill>
                          <a:latin typeface="+mj-lt"/>
                        </a:rPr>
                        <a:t>AÑO</a:t>
                      </a:r>
                      <a:r>
                        <a:rPr lang="es-ES" sz="2000" baseline="0" dirty="0" smtClean="0">
                          <a:solidFill>
                            <a:schemeClr val="bg1"/>
                          </a:solidFill>
                          <a:latin typeface="+mj-lt"/>
                        </a:rPr>
                        <a:t> 2010</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es-ES" sz="2000" dirty="0" smtClean="0">
                          <a:solidFill>
                            <a:schemeClr val="bg1"/>
                          </a:solidFill>
                          <a:latin typeface="+mj-lt"/>
                        </a:rPr>
                        <a:t>AÑO 2012 </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es-ES" sz="2000" dirty="0" smtClean="0">
                          <a:solidFill>
                            <a:schemeClr val="bg1"/>
                          </a:solidFill>
                          <a:latin typeface="+mj-lt"/>
                        </a:rPr>
                        <a:t>AÑO 2014 </a:t>
                      </a:r>
                      <a:endParaRPr lang="es-ES" sz="2000" dirty="0">
                        <a:solidFill>
                          <a:schemeClr val="bg1"/>
                        </a:solidFill>
                        <a:latin typeface="+mj-lt"/>
                      </a:endParaRPr>
                    </a:p>
                  </a:txBody>
                  <a:tcPr>
                    <a:lnB w="12700" cap="flat" cmpd="sng" algn="ctr">
                      <a:solidFill>
                        <a:schemeClr val="tx1"/>
                      </a:solidFill>
                      <a:prstDash val="solid"/>
                      <a:round/>
                      <a:headEnd type="none" w="med" len="med"/>
                      <a:tailEnd type="none" w="med" len="med"/>
                    </a:lnB>
                  </a:tcPr>
                </a:tc>
              </a:tr>
              <a:tr h="4524457">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906024"/>
            <a:ext cx="2847316" cy="1891128"/>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3330" y="2060848"/>
            <a:ext cx="2818830" cy="1872208"/>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0367" y="4149080"/>
            <a:ext cx="2816312" cy="1870536"/>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149080"/>
            <a:ext cx="2836372" cy="1883859"/>
          </a:xfrm>
          <a:prstGeom prst="rect">
            <a:avLst/>
          </a:prstGeom>
        </p:spPr>
      </p:pic>
      <p:pic>
        <p:nvPicPr>
          <p:cNvPr id="8" name="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2049197"/>
            <a:ext cx="2836372" cy="1883859"/>
          </a:xfrm>
          <a:prstGeom prst="rect">
            <a:avLst/>
          </a:prstGeom>
        </p:spPr>
      </p:pic>
    </p:spTree>
    <p:extLst>
      <p:ext uri="{BB962C8B-B14F-4D97-AF65-F5344CB8AC3E}">
        <p14:creationId xmlns:p14="http://schemas.microsoft.com/office/powerpoint/2010/main" val="2884549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CONCLUSIONES (1)</a:t>
            </a:r>
          </a:p>
        </p:txBody>
      </p:sp>
      <p:sp>
        <p:nvSpPr>
          <p:cNvPr id="11267" name="Rectangle 3"/>
          <p:cNvSpPr>
            <a:spLocks noGrp="1" noChangeArrowheads="1"/>
          </p:cNvSpPr>
          <p:nvPr>
            <p:ph type="body" idx="4294967295"/>
          </p:nvPr>
        </p:nvSpPr>
        <p:spPr>
          <a:xfrm>
            <a:off x="611560" y="1412776"/>
            <a:ext cx="7777162" cy="4608512"/>
          </a:xfrm>
        </p:spPr>
        <p:txBody>
          <a:bodyPr/>
          <a:lstStyle/>
          <a:p>
            <a:pPr lvl="0" algn="just">
              <a:lnSpc>
                <a:spcPct val="120000"/>
              </a:lnSpc>
              <a:spcBef>
                <a:spcPts val="600"/>
              </a:spcBef>
              <a:spcAft>
                <a:spcPts val="600"/>
              </a:spcAft>
              <a:buClr>
                <a:srgbClr val="66CCFF"/>
              </a:buClr>
            </a:pPr>
            <a:r>
              <a:rPr lang="es-ES" sz="2000" b="1" i="1" dirty="0">
                <a:solidFill>
                  <a:srgbClr val="0D5DFF"/>
                </a:solidFill>
                <a:latin typeface="Arial" pitchFamily="34" charset="0"/>
              </a:rPr>
              <a:t>Cualquier tratamiento superficial con lechada bituminosa o micro en frio, con o sin partículas de caucho de NFU, la textura inicial disminuye por la acción compactadora del trafico y al cabo de un tiempo vuelve a aumentar de manera progresiva por envejecimiento superficial del ligante y perdida de finos. </a:t>
            </a:r>
          </a:p>
          <a:p>
            <a:pPr algn="just">
              <a:lnSpc>
                <a:spcPct val="120000"/>
              </a:lnSpc>
              <a:spcBef>
                <a:spcPts val="600"/>
              </a:spcBef>
              <a:spcAft>
                <a:spcPts val="600"/>
              </a:spcAft>
              <a:defRPr/>
            </a:pPr>
            <a:r>
              <a:rPr lang="es-ES" sz="2000" b="1" i="1" dirty="0" smtClean="0">
                <a:solidFill>
                  <a:schemeClr val="accent1">
                    <a:lumMod val="75000"/>
                  </a:schemeClr>
                </a:solidFill>
                <a:latin typeface="+mj-lt"/>
              </a:rPr>
              <a:t>La </a:t>
            </a:r>
            <a:r>
              <a:rPr lang="es-ES" sz="2000" b="1" i="1" dirty="0">
                <a:solidFill>
                  <a:schemeClr val="accent1">
                    <a:lumMod val="75000"/>
                  </a:schemeClr>
                </a:solidFill>
                <a:latin typeface="+mj-lt"/>
              </a:rPr>
              <a:t>adición </a:t>
            </a:r>
            <a:r>
              <a:rPr lang="es-ES" sz="2000" b="1" i="1" dirty="0" smtClean="0">
                <a:solidFill>
                  <a:schemeClr val="accent1">
                    <a:lumMod val="75000"/>
                  </a:schemeClr>
                </a:solidFill>
                <a:latin typeface="+mj-lt"/>
              </a:rPr>
              <a:t>de granulo </a:t>
            </a:r>
            <a:r>
              <a:rPr lang="es-ES" sz="2000" b="1" i="1" dirty="0">
                <a:solidFill>
                  <a:schemeClr val="accent1">
                    <a:lumMod val="75000"/>
                  </a:schemeClr>
                </a:solidFill>
                <a:latin typeface="+mj-lt"/>
              </a:rPr>
              <a:t>de caucho procedente de </a:t>
            </a:r>
            <a:r>
              <a:rPr lang="es-ES" sz="2000" b="1" i="1" dirty="0" smtClean="0">
                <a:solidFill>
                  <a:schemeClr val="accent1">
                    <a:lumMod val="75000"/>
                  </a:schemeClr>
                </a:solidFill>
                <a:latin typeface="+mj-lt"/>
              </a:rPr>
              <a:t>NFU, en tamaños comprendidos entre 2 y 7 mm., (sustituyendo a una parte del árido normal), puede </a:t>
            </a:r>
            <a:r>
              <a:rPr lang="es-ES" sz="2000" b="1" i="1" dirty="0">
                <a:solidFill>
                  <a:schemeClr val="accent1">
                    <a:lumMod val="75000"/>
                  </a:schemeClr>
                </a:solidFill>
                <a:latin typeface="+mj-lt"/>
              </a:rPr>
              <a:t>ser una buena medida correctora para mitigar las emisiones </a:t>
            </a:r>
            <a:r>
              <a:rPr lang="es-ES" sz="2000" b="1" i="1" dirty="0" smtClean="0">
                <a:solidFill>
                  <a:schemeClr val="accent1">
                    <a:lumMod val="75000"/>
                  </a:schemeClr>
                </a:solidFill>
                <a:latin typeface="+mj-lt"/>
              </a:rPr>
              <a:t>sonoras de rodadura  </a:t>
            </a:r>
            <a:r>
              <a:rPr lang="es-ES" sz="2000" b="1" i="1" dirty="0">
                <a:solidFill>
                  <a:schemeClr val="accent1">
                    <a:lumMod val="75000"/>
                  </a:schemeClr>
                </a:solidFill>
                <a:latin typeface="+mj-lt"/>
              </a:rPr>
              <a:t>procedentes de las lechadas bituminosas </a:t>
            </a:r>
            <a:r>
              <a:rPr lang="es-ES" sz="2000" b="1" i="1" dirty="0" smtClean="0">
                <a:solidFill>
                  <a:schemeClr val="accent1">
                    <a:lumMod val="75000"/>
                  </a:schemeClr>
                </a:solidFill>
                <a:latin typeface="+mj-lt"/>
              </a:rPr>
              <a:t>y los microaglomerados en frio con </a:t>
            </a:r>
            <a:r>
              <a:rPr lang="es-ES" sz="2000" b="1" i="1" dirty="0">
                <a:solidFill>
                  <a:schemeClr val="accent1">
                    <a:lumMod val="75000"/>
                  </a:schemeClr>
                </a:solidFill>
                <a:latin typeface="+mj-lt"/>
              </a:rPr>
              <a:t>elevada textura superficial</a:t>
            </a:r>
            <a:r>
              <a:rPr lang="es-ES" sz="2000" b="1" i="1" dirty="0" smtClean="0">
                <a:solidFill>
                  <a:schemeClr val="accent1">
                    <a:lumMod val="75000"/>
                  </a:schemeClr>
                </a:solidFill>
                <a:latin typeface="+mj-lt"/>
              </a:rPr>
              <a:t>.</a:t>
            </a:r>
          </a:p>
        </p:txBody>
      </p:sp>
      <p:sp>
        <p:nvSpPr>
          <p:cNvPr id="21508"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21509"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649287"/>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CONCLUSIONES (2)</a:t>
            </a:r>
          </a:p>
        </p:txBody>
      </p:sp>
      <p:sp>
        <p:nvSpPr>
          <p:cNvPr id="22531" name="Rectangle 3"/>
          <p:cNvSpPr>
            <a:spLocks noGrp="1" noChangeArrowheads="1"/>
          </p:cNvSpPr>
          <p:nvPr>
            <p:ph type="body" idx="4294967295"/>
          </p:nvPr>
        </p:nvSpPr>
        <p:spPr>
          <a:xfrm>
            <a:off x="250825" y="1412875"/>
            <a:ext cx="8497888" cy="4608513"/>
          </a:xfrm>
        </p:spPr>
        <p:txBody>
          <a:bodyPr/>
          <a:lstStyle/>
          <a:p>
            <a:pPr algn="just">
              <a:lnSpc>
                <a:spcPct val="120000"/>
              </a:lnSpc>
              <a:spcBef>
                <a:spcPts val="600"/>
              </a:spcBef>
              <a:spcAft>
                <a:spcPts val="600"/>
              </a:spcAft>
              <a:buClr>
                <a:srgbClr val="66CCFF"/>
              </a:buClr>
            </a:pPr>
            <a:r>
              <a:rPr lang="es-ES" sz="2000" b="1" i="1" dirty="0" smtClean="0">
                <a:solidFill>
                  <a:srgbClr val="0D5DFF"/>
                </a:solidFill>
                <a:latin typeface="Arial" pitchFamily="34" charset="0"/>
              </a:rPr>
              <a:t>Se debe prestar especial atención a mejorar la adhesividad del caucho con el ligante y su cohesión con la mezcla fabricada para evitar que, por la acción del trafico, se pierda una parte mas o menos importante de las partículas de caucho situadas en la superficie del tratamiento, lo que se traduce en un incremento del ruido de rodadura generado, minorando o anulando la mejora inicialmente lograda.</a:t>
            </a:r>
          </a:p>
          <a:p>
            <a:pPr lvl="0" algn="just">
              <a:lnSpc>
                <a:spcPct val="120000"/>
              </a:lnSpc>
              <a:spcBef>
                <a:spcPts val="600"/>
              </a:spcBef>
              <a:spcAft>
                <a:spcPts val="600"/>
              </a:spcAft>
              <a:buClr>
                <a:srgbClr val="66CCFF"/>
              </a:buClr>
              <a:defRPr/>
            </a:pPr>
            <a:r>
              <a:rPr lang="es-ES" sz="2000" b="1" i="1" dirty="0" smtClean="0">
                <a:solidFill>
                  <a:srgbClr val="6699FF">
                    <a:lumMod val="75000"/>
                  </a:srgbClr>
                </a:solidFill>
                <a:latin typeface="Arial"/>
              </a:rPr>
              <a:t>Este puede ser un buen procedimiento para mejorar las </a:t>
            </a:r>
            <a:r>
              <a:rPr lang="es-ES" sz="2000" b="1" i="1" dirty="0">
                <a:solidFill>
                  <a:srgbClr val="6699FF">
                    <a:lumMod val="75000"/>
                  </a:srgbClr>
                </a:solidFill>
                <a:latin typeface="Arial"/>
              </a:rPr>
              <a:t>condiciones medioambientales del entorno de las </a:t>
            </a:r>
            <a:r>
              <a:rPr lang="es-ES" sz="2000" b="1" i="1" dirty="0" smtClean="0">
                <a:solidFill>
                  <a:srgbClr val="6699FF">
                    <a:lumMod val="75000"/>
                  </a:srgbClr>
                </a:solidFill>
                <a:latin typeface="Arial"/>
              </a:rPr>
              <a:t>vías donde se aplican este tipo de tratamientos superficiales, </a:t>
            </a:r>
            <a:r>
              <a:rPr lang="es-ES" sz="2000" b="1" i="1" dirty="0">
                <a:solidFill>
                  <a:srgbClr val="6699FF">
                    <a:lumMod val="75000"/>
                  </a:srgbClr>
                </a:solidFill>
                <a:latin typeface="Arial"/>
              </a:rPr>
              <a:t>por la reutilización de los NFU y por la disminución de la contaminación acústica</a:t>
            </a:r>
            <a:r>
              <a:rPr lang="es-ES" sz="2000" b="1" i="1" dirty="0" smtClean="0">
                <a:solidFill>
                  <a:srgbClr val="6699FF">
                    <a:lumMod val="75000"/>
                  </a:srgbClr>
                </a:solidFill>
                <a:latin typeface="Arial"/>
              </a:rPr>
              <a:t>.</a:t>
            </a:r>
            <a:endParaRPr lang="es-ES" sz="2000" b="1" i="1" dirty="0">
              <a:solidFill>
                <a:srgbClr val="6699FF">
                  <a:lumMod val="75000"/>
                </a:srgbClr>
              </a:solidFill>
              <a:latin typeface="Arial"/>
            </a:endParaRPr>
          </a:p>
        </p:txBody>
      </p:sp>
      <p:sp>
        <p:nvSpPr>
          <p:cNvPr id="22532"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22533"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23555"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
        <p:nvSpPr>
          <p:cNvPr id="4" name="3 CuadroTexto"/>
          <p:cNvSpPr txBox="1"/>
          <p:nvPr/>
        </p:nvSpPr>
        <p:spPr>
          <a:xfrm>
            <a:off x="1979613" y="2522538"/>
            <a:ext cx="5905500" cy="2846387"/>
          </a:xfrm>
          <a:prstGeom prst="rect">
            <a:avLst/>
          </a:prstGeom>
          <a:noFill/>
        </p:spPr>
        <p:txBody>
          <a:bodyPr>
            <a:spAutoFit/>
          </a:bodyPr>
          <a:lstStyle/>
          <a:p>
            <a:pPr algn="ctr" eaLnBrk="0" hangingPunct="0">
              <a:spcBef>
                <a:spcPts val="600"/>
              </a:spcBef>
              <a:spcAft>
                <a:spcPts val="600"/>
              </a:spcAft>
              <a:defRPr/>
            </a:pPr>
            <a:r>
              <a:rPr lang="es-ES" sz="4800" b="1" i="1" dirty="0">
                <a:solidFill>
                  <a:prstClr val="black"/>
                </a:solidFill>
                <a:effectLst>
                  <a:outerShdw blurRad="38100" dist="38100" dir="2700000" algn="tl">
                    <a:srgbClr val="C0C0C0"/>
                  </a:outerShdw>
                </a:effectLst>
                <a:latin typeface="Arial" pitchFamily="34" charset="0"/>
                <a:ea typeface="ＭＳ Ｐゴシック"/>
                <a:cs typeface="ＭＳ Ｐゴシック"/>
              </a:rPr>
              <a:t>MUCHAS GRACIAS POR SU ATENCION.</a:t>
            </a:r>
          </a:p>
          <a:p>
            <a:pPr algn="ctr">
              <a:spcBef>
                <a:spcPts val="1200"/>
              </a:spcBef>
              <a:spcAft>
                <a:spcPts val="1200"/>
              </a:spcAft>
              <a:defRPr/>
            </a:pPr>
            <a:endParaRPr lang="es-ES" altLang="es-ES" sz="2000" b="1" dirty="0">
              <a:solidFill>
                <a:srgbClr val="0070C0"/>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222250"/>
            <a:ext cx="6477000" cy="685800"/>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INTRODUCCION (2)</a:t>
            </a:r>
          </a:p>
        </p:txBody>
      </p:sp>
      <p:sp>
        <p:nvSpPr>
          <p:cNvPr id="11267" name="Rectangle 3"/>
          <p:cNvSpPr>
            <a:spLocks noGrp="1" noChangeArrowheads="1"/>
          </p:cNvSpPr>
          <p:nvPr>
            <p:ph type="body" idx="4294967295"/>
          </p:nvPr>
        </p:nvSpPr>
        <p:spPr>
          <a:xfrm>
            <a:off x="250825" y="1340768"/>
            <a:ext cx="8713788" cy="4824413"/>
          </a:xfrm>
        </p:spPr>
        <p:txBody>
          <a:bodyPr/>
          <a:lstStyle/>
          <a:p>
            <a:pPr marL="0" indent="0" algn="just">
              <a:buFont typeface="Wingdings" pitchFamily="2" charset="2"/>
              <a:buNone/>
              <a:defRPr/>
            </a:pPr>
            <a:r>
              <a:rPr lang="es-ES" sz="1800" dirty="0" smtClean="0">
                <a:solidFill>
                  <a:srgbClr val="000000"/>
                </a:solidFill>
                <a:latin typeface="Arial"/>
              </a:rPr>
              <a:t>Esta </a:t>
            </a:r>
            <a:r>
              <a:rPr lang="es-ES" sz="1800" dirty="0">
                <a:solidFill>
                  <a:srgbClr val="000000"/>
                </a:solidFill>
                <a:latin typeface="Arial"/>
              </a:rPr>
              <a:t>elevada sonoridad de </a:t>
            </a:r>
            <a:r>
              <a:rPr lang="es-ES" sz="1800" dirty="0" smtClean="0">
                <a:solidFill>
                  <a:srgbClr val="000000"/>
                </a:solidFill>
                <a:latin typeface="Arial"/>
              </a:rPr>
              <a:t>los micros en frio y de las lechadas </a:t>
            </a:r>
            <a:r>
              <a:rPr lang="es-ES" sz="1800" dirty="0">
                <a:solidFill>
                  <a:srgbClr val="000000"/>
                </a:solidFill>
                <a:latin typeface="Arial"/>
              </a:rPr>
              <a:t>bituminosas, junto con los problemas de tiempo de curado y apertura al tráfico que tienen estos tratamientos, han limitado su utilización en </a:t>
            </a:r>
            <a:r>
              <a:rPr lang="es-ES" sz="1800" dirty="0" smtClean="0">
                <a:solidFill>
                  <a:srgbClr val="000000"/>
                </a:solidFill>
                <a:latin typeface="Arial"/>
              </a:rPr>
              <a:t>algunos tipos de </a:t>
            </a:r>
            <a:r>
              <a:rPr lang="es-ES" sz="1800" dirty="0">
                <a:solidFill>
                  <a:srgbClr val="000000"/>
                </a:solidFill>
                <a:latin typeface="Arial"/>
              </a:rPr>
              <a:t>carreteras, </a:t>
            </a:r>
            <a:r>
              <a:rPr lang="es-ES" sz="1800" dirty="0" smtClean="0">
                <a:solidFill>
                  <a:srgbClr val="000000"/>
                </a:solidFill>
                <a:latin typeface="Arial"/>
              </a:rPr>
              <a:t>en </a:t>
            </a:r>
            <a:r>
              <a:rPr lang="es-ES" sz="1800" dirty="0">
                <a:solidFill>
                  <a:srgbClr val="000000"/>
                </a:solidFill>
                <a:latin typeface="Arial"/>
              </a:rPr>
              <a:t>zonas urbanas o </a:t>
            </a:r>
            <a:r>
              <a:rPr lang="es-ES" sz="1800" dirty="0" smtClean="0">
                <a:solidFill>
                  <a:srgbClr val="000000"/>
                </a:solidFill>
                <a:latin typeface="Arial"/>
              </a:rPr>
              <a:t>periurbanas por la sonoridad, </a:t>
            </a:r>
            <a:r>
              <a:rPr lang="es-ES" sz="1800" dirty="0">
                <a:solidFill>
                  <a:srgbClr val="000000"/>
                </a:solidFill>
                <a:latin typeface="Arial"/>
              </a:rPr>
              <a:t>a pesar de ser una técnica de pavimentación con una relación </a:t>
            </a:r>
            <a:r>
              <a:rPr lang="es-ES" sz="1800" dirty="0" smtClean="0">
                <a:solidFill>
                  <a:srgbClr val="000000"/>
                </a:solidFill>
                <a:latin typeface="Arial"/>
              </a:rPr>
              <a:t>calidad/precio </a:t>
            </a:r>
            <a:r>
              <a:rPr lang="es-ES" sz="1800" dirty="0">
                <a:solidFill>
                  <a:srgbClr val="000000"/>
                </a:solidFill>
                <a:latin typeface="Arial"/>
              </a:rPr>
              <a:t>muy alta y que permite obtener unos pavimentos muy seguros. </a:t>
            </a:r>
            <a:endParaRPr lang="es-ES" sz="1800" dirty="0" smtClean="0">
              <a:solidFill>
                <a:srgbClr val="000000"/>
              </a:solidFill>
              <a:latin typeface="Arial"/>
            </a:endParaRPr>
          </a:p>
          <a:p>
            <a:pPr marL="0" indent="0" algn="just">
              <a:buFont typeface="Wingdings" pitchFamily="2" charset="2"/>
              <a:buNone/>
              <a:defRPr/>
            </a:pPr>
            <a:r>
              <a:rPr lang="es-ES" sz="1800" dirty="0" smtClean="0">
                <a:solidFill>
                  <a:srgbClr val="000000"/>
                </a:solidFill>
                <a:latin typeface="Arial"/>
              </a:rPr>
              <a:t>Se han realizado </a:t>
            </a:r>
            <a:r>
              <a:rPr lang="es-ES" sz="1800" dirty="0" smtClean="0">
                <a:solidFill>
                  <a:srgbClr val="000000"/>
                </a:solidFill>
                <a:latin typeface="Arial"/>
              </a:rPr>
              <a:t>algunos estudios </a:t>
            </a:r>
            <a:r>
              <a:rPr lang="es-ES" sz="1800" dirty="0" smtClean="0">
                <a:solidFill>
                  <a:srgbClr val="000000"/>
                </a:solidFill>
                <a:latin typeface="Arial"/>
              </a:rPr>
              <a:t>para </a:t>
            </a:r>
            <a:r>
              <a:rPr lang="es-ES" sz="1800" dirty="0" err="1" smtClean="0">
                <a:solidFill>
                  <a:srgbClr val="000000"/>
                </a:solidFill>
                <a:latin typeface="Arial"/>
              </a:rPr>
              <a:t>traatr</a:t>
            </a:r>
            <a:r>
              <a:rPr lang="es-ES" sz="1800" dirty="0" smtClean="0">
                <a:solidFill>
                  <a:srgbClr val="000000"/>
                </a:solidFill>
                <a:latin typeface="Arial"/>
              </a:rPr>
              <a:t> de reducir el </a:t>
            </a:r>
            <a:r>
              <a:rPr lang="es-ES" sz="1800" dirty="0" smtClean="0">
                <a:solidFill>
                  <a:srgbClr val="000000"/>
                </a:solidFill>
                <a:latin typeface="Arial"/>
              </a:rPr>
              <a:t>nivel de ruido de rodadura de estos tratamientos. En el Proyecto FENIX (2007-2010) se inicio una línea de investigación consistente en: </a:t>
            </a:r>
            <a:r>
              <a:rPr lang="es-ES" sz="1800" b="1" i="1" dirty="0" smtClean="0">
                <a:solidFill>
                  <a:schemeClr val="accent1">
                    <a:lumMod val="75000"/>
                  </a:schemeClr>
                </a:solidFill>
                <a:latin typeface="Arial"/>
              </a:rPr>
              <a:t>Estudiar </a:t>
            </a:r>
            <a:r>
              <a:rPr lang="es-ES" sz="1800" b="1" i="1" dirty="0">
                <a:solidFill>
                  <a:schemeClr val="accent1">
                    <a:lumMod val="75000"/>
                  </a:schemeClr>
                </a:solidFill>
                <a:latin typeface="Arial"/>
              </a:rPr>
              <a:t>la incorporación de polvo de caucho procedente de neumáticos fuera de uso, sustituyendo una parte del árido </a:t>
            </a:r>
            <a:r>
              <a:rPr lang="es-ES" sz="1800" b="1" i="1" dirty="0" smtClean="0">
                <a:solidFill>
                  <a:schemeClr val="accent1">
                    <a:lumMod val="75000"/>
                  </a:schemeClr>
                </a:solidFill>
                <a:latin typeface="Arial"/>
              </a:rPr>
              <a:t>mas grueso que </a:t>
            </a:r>
            <a:r>
              <a:rPr lang="es-ES" sz="1800" b="1" i="1" dirty="0">
                <a:solidFill>
                  <a:schemeClr val="accent1">
                    <a:lumMod val="75000"/>
                  </a:schemeClr>
                </a:solidFill>
                <a:latin typeface="Arial"/>
              </a:rPr>
              <a:t>constituye la lechada bituminosa. </a:t>
            </a:r>
            <a:endParaRPr lang="es-ES" sz="1800" b="1" i="1" dirty="0" smtClean="0">
              <a:solidFill>
                <a:schemeClr val="accent1">
                  <a:lumMod val="75000"/>
                </a:schemeClr>
              </a:solidFill>
              <a:latin typeface="Arial"/>
            </a:endParaRPr>
          </a:p>
          <a:p>
            <a:pPr marL="0" indent="0" algn="just">
              <a:buNone/>
              <a:defRPr/>
            </a:pPr>
            <a:r>
              <a:rPr lang="es-ES" sz="1800" dirty="0" smtClean="0">
                <a:solidFill>
                  <a:srgbClr val="000000"/>
                </a:solidFill>
                <a:latin typeface="Arial"/>
              </a:rPr>
              <a:t>Esta línea de trabajo presentaba </a:t>
            </a:r>
            <a:r>
              <a:rPr lang="es-ES" sz="1800" dirty="0">
                <a:solidFill>
                  <a:srgbClr val="000000"/>
                </a:solidFill>
                <a:latin typeface="Arial"/>
              </a:rPr>
              <a:t>tres posibles </a:t>
            </a:r>
            <a:r>
              <a:rPr lang="es-ES" sz="1800" dirty="0" smtClean="0">
                <a:solidFill>
                  <a:srgbClr val="000000"/>
                </a:solidFill>
                <a:latin typeface="Arial"/>
              </a:rPr>
              <a:t>ventajas respecto a las lechadas normales :</a:t>
            </a:r>
          </a:p>
          <a:p>
            <a:pPr marL="804863" algn="just">
              <a:spcBef>
                <a:spcPts val="0"/>
              </a:spcBef>
              <a:defRPr/>
            </a:pPr>
            <a:r>
              <a:rPr lang="es-ES" sz="1800" b="1" i="1" dirty="0" smtClean="0">
                <a:solidFill>
                  <a:srgbClr val="000000"/>
                </a:solidFill>
                <a:latin typeface="Arial"/>
              </a:rPr>
              <a:t>Se mantenía una textura </a:t>
            </a:r>
            <a:r>
              <a:rPr lang="es-ES" sz="1800" b="1" i="1" dirty="0" smtClean="0">
                <a:solidFill>
                  <a:srgbClr val="000000"/>
                </a:solidFill>
                <a:latin typeface="Arial"/>
              </a:rPr>
              <a:t>rugosa similar.</a:t>
            </a:r>
          </a:p>
          <a:p>
            <a:pPr marL="804863" algn="just">
              <a:spcBef>
                <a:spcPts val="0"/>
              </a:spcBef>
              <a:defRPr/>
            </a:pPr>
            <a:r>
              <a:rPr lang="es-ES" sz="1800" b="1" i="1" dirty="0" smtClean="0">
                <a:solidFill>
                  <a:srgbClr val="000000"/>
                </a:solidFill>
                <a:latin typeface="Arial"/>
              </a:rPr>
              <a:t>Se podía conseguir un menor </a:t>
            </a:r>
            <a:r>
              <a:rPr lang="es-ES" sz="1800" b="1" i="1" dirty="0" smtClean="0">
                <a:solidFill>
                  <a:srgbClr val="000000"/>
                </a:solidFill>
                <a:latin typeface="Arial"/>
              </a:rPr>
              <a:t>nivel sonoro.</a:t>
            </a:r>
          </a:p>
          <a:p>
            <a:pPr marL="804863" algn="just">
              <a:spcBef>
                <a:spcPts val="0"/>
              </a:spcBef>
              <a:defRPr/>
            </a:pPr>
            <a:r>
              <a:rPr lang="es-ES" sz="1800" b="1" i="1" dirty="0" smtClean="0">
                <a:solidFill>
                  <a:srgbClr val="000000"/>
                </a:solidFill>
                <a:latin typeface="Arial"/>
              </a:rPr>
              <a:t>Posible mejor comportamiento anti formación de hielo a bajas temperaturas.</a:t>
            </a:r>
            <a:endParaRPr lang="es-ES" sz="1800" b="1" i="1" dirty="0">
              <a:solidFill>
                <a:srgbClr val="000000"/>
              </a:solidFill>
              <a:latin typeface="Arial"/>
            </a:endParaRPr>
          </a:p>
        </p:txBody>
      </p:sp>
      <p:sp>
        <p:nvSpPr>
          <p:cNvPr id="6148"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6149"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222250"/>
            <a:ext cx="6477000" cy="685800"/>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INTRODUCCION (3)</a:t>
            </a:r>
          </a:p>
        </p:txBody>
      </p:sp>
      <p:sp>
        <p:nvSpPr>
          <p:cNvPr id="11267" name="Rectangle 3"/>
          <p:cNvSpPr>
            <a:spLocks noGrp="1" noChangeArrowheads="1"/>
          </p:cNvSpPr>
          <p:nvPr>
            <p:ph type="body" idx="4294967295"/>
          </p:nvPr>
        </p:nvSpPr>
        <p:spPr>
          <a:xfrm>
            <a:off x="250825" y="1412875"/>
            <a:ext cx="8713788" cy="4824413"/>
          </a:xfrm>
        </p:spPr>
        <p:txBody>
          <a:bodyPr/>
          <a:lstStyle/>
          <a:p>
            <a:pPr marL="0" indent="0" algn="just">
              <a:buFont typeface="Wingdings" pitchFamily="2" charset="2"/>
              <a:buNone/>
              <a:defRPr/>
            </a:pPr>
            <a:r>
              <a:rPr lang="es-ES" sz="1800" dirty="0" smtClean="0">
                <a:solidFill>
                  <a:srgbClr val="000000"/>
                </a:solidFill>
                <a:latin typeface="Arial"/>
              </a:rPr>
              <a:t>El trabajo inicial en el Laboratorio se planteó en las líneas de trabajo siguientes:</a:t>
            </a:r>
          </a:p>
          <a:p>
            <a:pPr algn="just">
              <a:defRPr/>
            </a:pPr>
            <a:r>
              <a:rPr lang="es-ES" sz="1800" b="1" dirty="0" smtClean="0">
                <a:solidFill>
                  <a:schemeClr val="accent1">
                    <a:lumMod val="75000"/>
                  </a:schemeClr>
                </a:solidFill>
                <a:latin typeface="Arial"/>
              </a:rPr>
              <a:t>Compatibilidad </a:t>
            </a:r>
            <a:r>
              <a:rPr lang="es-ES" sz="1800" b="1" dirty="0">
                <a:solidFill>
                  <a:schemeClr val="accent1">
                    <a:lumMod val="75000"/>
                  </a:schemeClr>
                </a:solidFill>
                <a:latin typeface="Arial"/>
              </a:rPr>
              <a:t>del </a:t>
            </a:r>
            <a:r>
              <a:rPr lang="es-ES" sz="1800" b="1" dirty="0" smtClean="0">
                <a:solidFill>
                  <a:schemeClr val="accent1">
                    <a:lumMod val="75000"/>
                  </a:schemeClr>
                </a:solidFill>
                <a:latin typeface="Arial"/>
              </a:rPr>
              <a:t>granulo </a:t>
            </a:r>
            <a:r>
              <a:rPr lang="es-ES" sz="1800" b="1" dirty="0">
                <a:solidFill>
                  <a:schemeClr val="accent1">
                    <a:lumMod val="75000"/>
                  </a:schemeClr>
                </a:solidFill>
                <a:latin typeface="Arial"/>
              </a:rPr>
              <a:t>de caucho con el ligante en forma de emulsión. </a:t>
            </a:r>
          </a:p>
          <a:p>
            <a:pPr algn="just">
              <a:defRPr/>
            </a:pPr>
            <a:r>
              <a:rPr lang="es-ES" sz="1800" b="1" dirty="0" smtClean="0">
                <a:solidFill>
                  <a:schemeClr val="accent1">
                    <a:lumMod val="75000"/>
                  </a:schemeClr>
                </a:solidFill>
                <a:latin typeface="Arial"/>
              </a:rPr>
              <a:t>Estudio </a:t>
            </a:r>
            <a:r>
              <a:rPr lang="es-ES" sz="1800" b="1" dirty="0">
                <a:solidFill>
                  <a:schemeClr val="accent1">
                    <a:lumMod val="75000"/>
                  </a:schemeClr>
                </a:solidFill>
                <a:latin typeface="Arial"/>
              </a:rPr>
              <a:t>de la influencia del tamaño del </a:t>
            </a:r>
            <a:r>
              <a:rPr lang="es-ES" sz="1800" b="1" dirty="0" smtClean="0">
                <a:solidFill>
                  <a:schemeClr val="accent1">
                    <a:lumMod val="75000"/>
                  </a:schemeClr>
                </a:solidFill>
                <a:latin typeface="Arial"/>
              </a:rPr>
              <a:t>granulo </a:t>
            </a:r>
            <a:r>
              <a:rPr lang="es-ES" sz="1800" b="1" dirty="0">
                <a:solidFill>
                  <a:schemeClr val="accent1">
                    <a:lumMod val="75000"/>
                  </a:schemeClr>
                </a:solidFill>
                <a:latin typeface="Arial"/>
              </a:rPr>
              <a:t>de caucho de NFU. </a:t>
            </a:r>
          </a:p>
          <a:p>
            <a:pPr algn="just">
              <a:defRPr/>
            </a:pPr>
            <a:r>
              <a:rPr lang="es-ES" sz="1800" b="1" dirty="0" smtClean="0">
                <a:solidFill>
                  <a:schemeClr val="accent1">
                    <a:lumMod val="75000"/>
                  </a:schemeClr>
                </a:solidFill>
                <a:latin typeface="Arial"/>
              </a:rPr>
              <a:t>Diseño </a:t>
            </a:r>
            <a:r>
              <a:rPr lang="es-ES" sz="1800" b="1" dirty="0">
                <a:solidFill>
                  <a:schemeClr val="accent1">
                    <a:lumMod val="75000"/>
                  </a:schemeClr>
                </a:solidFill>
                <a:latin typeface="Arial"/>
              </a:rPr>
              <a:t>a nivel de Laboratorio de distintos tipos de lechadas bituminosas, de las prescritas en el Articulo 540 del </a:t>
            </a:r>
            <a:r>
              <a:rPr lang="es-ES" sz="1800" b="1" dirty="0" smtClean="0">
                <a:solidFill>
                  <a:schemeClr val="accent1">
                    <a:lumMod val="75000"/>
                  </a:schemeClr>
                </a:solidFill>
                <a:latin typeface="Arial"/>
              </a:rPr>
              <a:t>PG-3</a:t>
            </a:r>
            <a:r>
              <a:rPr lang="es-ES" sz="1800" b="1" dirty="0">
                <a:solidFill>
                  <a:schemeClr val="accent1">
                    <a:lumMod val="75000"/>
                  </a:schemeClr>
                </a:solidFill>
                <a:latin typeface="Arial"/>
              </a:rPr>
              <a:t>, incorporando </a:t>
            </a:r>
            <a:r>
              <a:rPr lang="es-ES" sz="1800" b="1" dirty="0" smtClean="0">
                <a:solidFill>
                  <a:schemeClr val="accent1">
                    <a:lumMod val="75000"/>
                  </a:schemeClr>
                </a:solidFill>
                <a:latin typeface="Arial"/>
              </a:rPr>
              <a:t>granulo </a:t>
            </a:r>
            <a:r>
              <a:rPr lang="es-ES" sz="1800" b="1" dirty="0">
                <a:solidFill>
                  <a:schemeClr val="accent1">
                    <a:lumMod val="75000"/>
                  </a:schemeClr>
                </a:solidFill>
                <a:latin typeface="Arial"/>
              </a:rPr>
              <a:t>de caucho de NFU, de tamaño de 2 a 4 mm., y utilizando como ligante emulsiones convencionales de los tipos ECL-2d y ECL-2dm </a:t>
            </a:r>
            <a:r>
              <a:rPr lang="es-ES" sz="1800" b="1" dirty="0" smtClean="0">
                <a:solidFill>
                  <a:schemeClr val="accent1">
                    <a:lumMod val="75000"/>
                  </a:schemeClr>
                </a:solidFill>
                <a:latin typeface="Arial"/>
              </a:rPr>
              <a:t>(actualmente se denominan C60B5 MIC y C60BP5MIC respectivamente) </a:t>
            </a:r>
            <a:r>
              <a:rPr lang="es-ES" sz="1800" b="1" dirty="0">
                <a:solidFill>
                  <a:schemeClr val="accent1">
                    <a:lumMod val="75000"/>
                  </a:schemeClr>
                </a:solidFill>
                <a:latin typeface="Arial"/>
              </a:rPr>
              <a:t>y una emulsión sintética de color rojo. La cantidad de </a:t>
            </a:r>
            <a:r>
              <a:rPr lang="es-ES" sz="1800" b="1" dirty="0" smtClean="0">
                <a:solidFill>
                  <a:schemeClr val="accent1">
                    <a:lumMod val="75000"/>
                  </a:schemeClr>
                </a:solidFill>
                <a:latin typeface="Arial"/>
              </a:rPr>
              <a:t>caucho </a:t>
            </a:r>
            <a:r>
              <a:rPr lang="es-ES" sz="1800" b="1" dirty="0">
                <a:solidFill>
                  <a:schemeClr val="accent1">
                    <a:lumMod val="75000"/>
                  </a:schemeClr>
                </a:solidFill>
                <a:latin typeface="Arial"/>
              </a:rPr>
              <a:t>incorporado </a:t>
            </a:r>
            <a:r>
              <a:rPr lang="es-ES" sz="1800" b="1" dirty="0" smtClean="0">
                <a:solidFill>
                  <a:schemeClr val="accent1">
                    <a:lumMod val="75000"/>
                  </a:schemeClr>
                </a:solidFill>
                <a:latin typeface="Arial"/>
              </a:rPr>
              <a:t>variaba </a:t>
            </a:r>
            <a:r>
              <a:rPr lang="es-ES" sz="1800" b="1" dirty="0">
                <a:solidFill>
                  <a:schemeClr val="accent1">
                    <a:lumMod val="75000"/>
                  </a:schemeClr>
                </a:solidFill>
                <a:latin typeface="Arial"/>
              </a:rPr>
              <a:t>entre el 5 y el 10% en peso de árido. </a:t>
            </a:r>
            <a:endParaRPr lang="es-ES" sz="1800" b="1" dirty="0" smtClean="0">
              <a:solidFill>
                <a:schemeClr val="accent1">
                  <a:lumMod val="75000"/>
                </a:schemeClr>
              </a:solidFill>
              <a:latin typeface="Arial"/>
            </a:endParaRPr>
          </a:p>
          <a:p>
            <a:pPr algn="just">
              <a:defRPr/>
            </a:pPr>
            <a:r>
              <a:rPr lang="es-ES" sz="1800" b="1" dirty="0">
                <a:solidFill>
                  <a:schemeClr val="accent1">
                    <a:lumMod val="75000"/>
                  </a:schemeClr>
                </a:solidFill>
                <a:latin typeface="Arial"/>
              </a:rPr>
              <a:t>Análisis de los resultados </a:t>
            </a:r>
            <a:r>
              <a:rPr lang="es-ES" sz="1800" b="1" dirty="0" smtClean="0">
                <a:solidFill>
                  <a:schemeClr val="accent1">
                    <a:lumMod val="75000"/>
                  </a:schemeClr>
                </a:solidFill>
                <a:latin typeface="Arial"/>
              </a:rPr>
              <a:t>teóricos obtenidos </a:t>
            </a:r>
            <a:r>
              <a:rPr lang="es-ES" sz="1800" b="1" dirty="0">
                <a:solidFill>
                  <a:schemeClr val="accent1">
                    <a:lumMod val="75000"/>
                  </a:schemeClr>
                </a:solidFill>
                <a:latin typeface="Arial"/>
              </a:rPr>
              <a:t>y </a:t>
            </a:r>
            <a:r>
              <a:rPr lang="es-ES" sz="1800" b="1" dirty="0" smtClean="0">
                <a:solidFill>
                  <a:schemeClr val="accent1">
                    <a:lumMod val="75000"/>
                  </a:schemeClr>
                </a:solidFill>
                <a:latin typeface="Arial"/>
              </a:rPr>
              <a:t>propuesta de posibles nuevas </a:t>
            </a:r>
            <a:r>
              <a:rPr lang="es-ES" sz="1800" b="1" dirty="0">
                <a:solidFill>
                  <a:schemeClr val="accent1">
                    <a:lumMod val="75000"/>
                  </a:schemeClr>
                </a:solidFill>
                <a:latin typeface="Arial"/>
              </a:rPr>
              <a:t>líneas de investigación.</a:t>
            </a:r>
          </a:p>
          <a:p>
            <a:pPr algn="just">
              <a:defRPr/>
            </a:pPr>
            <a:r>
              <a:rPr lang="es-ES" sz="1800" b="1" dirty="0" smtClean="0">
                <a:solidFill>
                  <a:schemeClr val="accent1">
                    <a:lumMod val="75000"/>
                  </a:schemeClr>
                </a:solidFill>
                <a:latin typeface="Arial"/>
              </a:rPr>
              <a:t>Diseño, si era posible, </a:t>
            </a:r>
            <a:r>
              <a:rPr lang="es-ES" sz="1800" b="1" dirty="0">
                <a:solidFill>
                  <a:schemeClr val="accent1">
                    <a:lumMod val="75000"/>
                  </a:schemeClr>
                </a:solidFill>
                <a:latin typeface="Arial"/>
              </a:rPr>
              <a:t>de lechadas bituminosas con la incorporación de </a:t>
            </a:r>
            <a:r>
              <a:rPr lang="es-ES" sz="1800" b="1" dirty="0" smtClean="0">
                <a:solidFill>
                  <a:schemeClr val="accent1">
                    <a:lumMod val="75000"/>
                  </a:schemeClr>
                </a:solidFill>
                <a:latin typeface="Arial"/>
              </a:rPr>
              <a:t>granulo </a:t>
            </a:r>
            <a:r>
              <a:rPr lang="es-ES" sz="1800" b="1" dirty="0">
                <a:solidFill>
                  <a:schemeClr val="accent1">
                    <a:lumMod val="75000"/>
                  </a:schemeClr>
                </a:solidFill>
                <a:latin typeface="Arial"/>
              </a:rPr>
              <a:t>de caucho de NFU en cantidades sensiblemente mayores de las utilizadas en los diseños anteriores. Utilización de granulometrías del </a:t>
            </a:r>
            <a:r>
              <a:rPr lang="es-ES" sz="1800" b="1" dirty="0" smtClean="0">
                <a:solidFill>
                  <a:schemeClr val="accent1">
                    <a:lumMod val="75000"/>
                  </a:schemeClr>
                </a:solidFill>
                <a:latin typeface="Arial"/>
              </a:rPr>
              <a:t>granulo de caucho mas grueso. </a:t>
            </a:r>
            <a:endParaRPr lang="es-ES" sz="1800" b="1" dirty="0">
              <a:solidFill>
                <a:schemeClr val="accent1">
                  <a:lumMod val="75000"/>
                </a:schemeClr>
              </a:solidFill>
              <a:latin typeface="Arial"/>
            </a:endParaRPr>
          </a:p>
        </p:txBody>
      </p:sp>
      <p:sp>
        <p:nvSpPr>
          <p:cNvPr id="7172"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7173"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222250"/>
            <a:ext cx="6477000" cy="685800"/>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INTRODUCCION (4)</a:t>
            </a:r>
          </a:p>
        </p:txBody>
      </p:sp>
      <p:sp>
        <p:nvSpPr>
          <p:cNvPr id="8195" name="Rectangle 3"/>
          <p:cNvSpPr>
            <a:spLocks noGrp="1" noChangeArrowheads="1"/>
          </p:cNvSpPr>
          <p:nvPr>
            <p:ph type="body" idx="4294967295"/>
          </p:nvPr>
        </p:nvSpPr>
        <p:spPr>
          <a:xfrm>
            <a:off x="250825" y="1412875"/>
            <a:ext cx="8713788" cy="2952750"/>
          </a:xfrm>
        </p:spPr>
        <p:txBody>
          <a:bodyPr/>
          <a:lstStyle/>
          <a:p>
            <a:pPr marL="0" indent="0" algn="just">
              <a:spcBef>
                <a:spcPts val="600"/>
              </a:spcBef>
              <a:spcAft>
                <a:spcPts val="600"/>
              </a:spcAft>
              <a:buFont typeface="Wingdings" pitchFamily="2" charset="2"/>
              <a:buNone/>
            </a:pPr>
            <a:r>
              <a:rPr lang="es-ES" altLang="es-ES" sz="1800" dirty="0" smtClean="0">
                <a:latin typeface="Arial" pitchFamily="34" charset="0"/>
                <a:cs typeface="Times New Roman" pitchFamily="18" charset="0"/>
              </a:rPr>
              <a:t>A partir de los buenos resultados obtenidos en el Laboratorio, se planteó la necesidad y conveniencia de realizar tramos de ensayo a escala real para comprobar la posibilidad de fabricación y puesta en obra de las lechadas bituminosas con polvo de caucho de NFU diseñadas en el trabajo de investigación.</a:t>
            </a:r>
          </a:p>
          <a:p>
            <a:pPr marL="0" indent="0" algn="just">
              <a:spcBef>
                <a:spcPts val="600"/>
              </a:spcBef>
              <a:spcAft>
                <a:spcPts val="600"/>
              </a:spcAft>
              <a:buFont typeface="Wingdings" pitchFamily="2" charset="2"/>
              <a:buNone/>
            </a:pPr>
            <a:r>
              <a:rPr lang="es-ES" altLang="es-ES" sz="1800" dirty="0" smtClean="0">
                <a:latin typeface="Arial" pitchFamily="34" charset="0"/>
                <a:cs typeface="Times New Roman" pitchFamily="18" charset="0"/>
              </a:rPr>
              <a:t>En mayo de 2007 se realizaron unos primeros tramos de ensayo con ligante sintético de color rojo, con un árido de granulometría tipo LB-4 de las prescritas en el Articulo 540 del PG-3 y utilizando polvo de caucho de NFU de dos tamaños diferentes, de 0,0 a 1,5 mm. y de 1,5 a 4,0 mm. Se fabricaron tres tipos de lechadas, sólo con polvo de caucho fino, sólo con </a:t>
            </a:r>
            <a:r>
              <a:rPr lang="es-ES" altLang="es-ES" sz="1800" dirty="0" smtClean="0">
                <a:latin typeface="Arial" pitchFamily="34" charset="0"/>
                <a:cs typeface="Times New Roman" pitchFamily="18" charset="0"/>
              </a:rPr>
              <a:t>granulo </a:t>
            </a:r>
            <a:r>
              <a:rPr lang="es-ES" altLang="es-ES" sz="1800" dirty="0" smtClean="0">
                <a:latin typeface="Arial" pitchFamily="34" charset="0"/>
                <a:cs typeface="Times New Roman" pitchFamily="18" charset="0"/>
              </a:rPr>
              <a:t>grueso y con una mezcla al 50% de ambos tipos de </a:t>
            </a:r>
            <a:r>
              <a:rPr lang="es-ES" altLang="es-ES" sz="1800" dirty="0" smtClean="0">
                <a:latin typeface="Arial" pitchFamily="34" charset="0"/>
                <a:cs typeface="Times New Roman" pitchFamily="18" charset="0"/>
              </a:rPr>
              <a:t>caucho</a:t>
            </a:r>
            <a:r>
              <a:rPr lang="es-ES" altLang="es-ES" sz="1800" dirty="0" smtClean="0">
                <a:latin typeface="Arial" pitchFamily="34" charset="0"/>
                <a:cs typeface="Times New Roman" pitchFamily="18" charset="0"/>
              </a:rPr>
              <a:t>.</a:t>
            </a:r>
          </a:p>
          <a:p>
            <a:pPr marL="0" indent="0" algn="just">
              <a:spcBef>
                <a:spcPts val="600"/>
              </a:spcBef>
              <a:spcAft>
                <a:spcPts val="600"/>
              </a:spcAft>
              <a:buFont typeface="Wingdings" pitchFamily="2" charset="2"/>
              <a:buNone/>
            </a:pPr>
            <a:endParaRPr lang="es-ES" altLang="es-ES" sz="1800" dirty="0" smtClean="0">
              <a:solidFill>
                <a:srgbClr val="000000"/>
              </a:solidFill>
              <a:latin typeface="Arial" pitchFamily="34" charset="0"/>
            </a:endParaRPr>
          </a:p>
          <a:p>
            <a:pPr marL="0" indent="0" algn="just">
              <a:buFont typeface="Wingdings" pitchFamily="2" charset="2"/>
              <a:buNone/>
            </a:pPr>
            <a:endParaRPr lang="es-ES" altLang="es-ES" sz="1800" dirty="0" smtClean="0">
              <a:solidFill>
                <a:srgbClr val="000000"/>
              </a:solidFill>
              <a:latin typeface="Arial" pitchFamily="34" charset="0"/>
            </a:endParaRPr>
          </a:p>
          <a:p>
            <a:pPr marL="0" indent="0" algn="just">
              <a:buFont typeface="Wingdings" pitchFamily="2" charset="2"/>
              <a:buNone/>
            </a:pPr>
            <a:endParaRPr lang="es-ES" altLang="es-ES" sz="1800" dirty="0" smtClean="0">
              <a:solidFill>
                <a:srgbClr val="000000"/>
              </a:solidFill>
              <a:latin typeface="Arial" pitchFamily="34" charset="0"/>
            </a:endParaRPr>
          </a:p>
          <a:p>
            <a:pPr marL="0" indent="0" algn="just">
              <a:buFont typeface="Wingdings" pitchFamily="2" charset="2"/>
              <a:buNone/>
            </a:pPr>
            <a:endParaRPr lang="es-ES" altLang="es-ES" sz="1800" dirty="0" smtClean="0">
              <a:solidFill>
                <a:srgbClr val="000000"/>
              </a:solidFill>
              <a:latin typeface="Arial" pitchFamily="34" charset="0"/>
            </a:endParaRPr>
          </a:p>
          <a:p>
            <a:pPr marL="0" indent="0" algn="just">
              <a:buFont typeface="Wingdings" pitchFamily="2" charset="2"/>
              <a:buNone/>
            </a:pPr>
            <a:endParaRPr lang="es-ES" altLang="es-ES" sz="1800" dirty="0" smtClean="0">
              <a:solidFill>
                <a:srgbClr val="000000"/>
              </a:solidFill>
              <a:latin typeface="Arial" pitchFamily="34" charset="0"/>
            </a:endParaRPr>
          </a:p>
        </p:txBody>
      </p:sp>
      <p:sp>
        <p:nvSpPr>
          <p:cNvPr id="8196"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8197" name="1 Imagen"/>
          <p:cNvPicPr>
            <a:picLocks noChangeAspect="1"/>
          </p:cNvPicPr>
          <p:nvPr/>
        </p:nvPicPr>
        <p:blipFill>
          <a:blip r:embed="rId3" cstate="print"/>
          <a:srcRect/>
          <a:stretch>
            <a:fillRect/>
          </a:stretch>
        </p:blipFill>
        <p:spPr bwMode="auto">
          <a:xfrm>
            <a:off x="5795963" y="6308725"/>
            <a:ext cx="668337" cy="317500"/>
          </a:xfrm>
          <a:prstGeom prst="rect">
            <a:avLst/>
          </a:prstGeom>
          <a:noFill/>
          <a:ln w="9525">
            <a:noFill/>
            <a:miter lim="800000"/>
            <a:headEnd/>
            <a:tailEnd/>
          </a:ln>
        </p:spPr>
      </p:pic>
      <p:graphicFrame>
        <p:nvGraphicFramePr>
          <p:cNvPr id="8198" name="6 Objeto"/>
          <p:cNvGraphicFramePr>
            <a:graphicFrameLocks noChangeAspect="1"/>
          </p:cNvGraphicFramePr>
          <p:nvPr>
            <p:extLst>
              <p:ext uri="{D42A27DB-BD31-4B8C-83A1-F6EECF244321}">
                <p14:modId xmlns:p14="http://schemas.microsoft.com/office/powerpoint/2010/main" val="3430833126"/>
              </p:ext>
            </p:extLst>
          </p:nvPr>
        </p:nvGraphicFramePr>
        <p:xfrm>
          <a:off x="3308349" y="4475807"/>
          <a:ext cx="5728113" cy="1905521"/>
        </p:xfrm>
        <a:graphic>
          <a:graphicData uri="http://schemas.openxmlformats.org/presentationml/2006/ole">
            <mc:AlternateContent xmlns:mc="http://schemas.openxmlformats.org/markup-compatibility/2006">
              <mc:Choice xmlns:v="urn:schemas-microsoft-com:vml" Requires="v">
                <p:oleObj spid="_x0000_s8211" name="Documento" r:id="rId4" imgW="5511129" imgH="1833697" progId="Word.Document.12">
                  <p:embed/>
                </p:oleObj>
              </mc:Choice>
              <mc:Fallback>
                <p:oleObj name="Documento" r:id="rId4" imgW="5511129" imgH="1833697" progId="Word.Document.12">
                  <p:embed/>
                  <p:pic>
                    <p:nvPicPr>
                      <p:cNvPr id="0" name="6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349" y="4475807"/>
                        <a:ext cx="5728113" cy="1905521"/>
                      </a:xfrm>
                      <a:prstGeom prst="rect">
                        <a:avLst/>
                      </a:prstGeom>
                      <a:noFill/>
                    </p:spPr>
                  </p:pic>
                </p:oleObj>
              </mc:Fallback>
            </mc:AlternateContent>
          </a:graphicData>
        </a:graphic>
      </p:graphicFrame>
      <p:sp>
        <p:nvSpPr>
          <p:cNvPr id="8199" name="8 CuadroTexto"/>
          <p:cNvSpPr txBox="1">
            <a:spLocks noChangeArrowheads="1"/>
          </p:cNvSpPr>
          <p:nvPr/>
        </p:nvSpPr>
        <p:spPr bwMode="auto">
          <a:xfrm>
            <a:off x="200025" y="4365104"/>
            <a:ext cx="3219450" cy="2031325"/>
          </a:xfrm>
          <a:prstGeom prst="rect">
            <a:avLst/>
          </a:prstGeom>
          <a:noFill/>
          <a:ln w="9525">
            <a:noFill/>
            <a:miter lim="800000"/>
            <a:headEnd/>
            <a:tailEnd/>
          </a:ln>
        </p:spPr>
        <p:txBody>
          <a:bodyPr>
            <a:spAutoFit/>
          </a:bodyPr>
          <a:lstStyle/>
          <a:p>
            <a:pPr algn="just" eaLnBrk="0" hangingPunct="0">
              <a:spcBef>
                <a:spcPts val="600"/>
              </a:spcBef>
              <a:spcAft>
                <a:spcPts val="600"/>
              </a:spcAft>
              <a:buClr>
                <a:schemeClr val="accent2"/>
              </a:buClr>
              <a:buSzPct val="80000"/>
            </a:pPr>
            <a:r>
              <a:rPr lang="es-ES" altLang="es-ES" sz="1800" dirty="0">
                <a:latin typeface="Arial" pitchFamily="34" charset="0"/>
                <a:cs typeface="Times New Roman" pitchFamily="18" charset="0"/>
              </a:rPr>
              <a:t>Los resultados obtenidos fueron en todos los casos buenos y confirmaron la conveniencia de </a:t>
            </a:r>
            <a:r>
              <a:rPr lang="es-ES" altLang="es-ES" sz="1800" dirty="0" smtClean="0">
                <a:latin typeface="Arial" pitchFamily="34" charset="0"/>
                <a:cs typeface="Times New Roman" pitchFamily="18" charset="0"/>
              </a:rPr>
              <a:t>utilizar, en las lechadas, exclusivamente </a:t>
            </a:r>
            <a:r>
              <a:rPr lang="es-ES" altLang="es-ES" sz="1800" dirty="0">
                <a:latin typeface="Arial" pitchFamily="34" charset="0"/>
                <a:cs typeface="Times New Roman" pitchFamily="18" charset="0"/>
              </a:rPr>
              <a:t>el </a:t>
            </a:r>
            <a:r>
              <a:rPr lang="es-ES" altLang="es-ES" sz="1800" dirty="0" smtClean="0">
                <a:latin typeface="Arial" pitchFamily="34" charset="0"/>
                <a:cs typeface="Times New Roman" pitchFamily="18" charset="0"/>
              </a:rPr>
              <a:t>granulo </a:t>
            </a:r>
            <a:r>
              <a:rPr lang="es-ES" altLang="es-ES" sz="1800" dirty="0">
                <a:latin typeface="Arial" pitchFamily="34" charset="0"/>
                <a:cs typeface="Times New Roman" pitchFamily="18" charset="0"/>
              </a:rPr>
              <a:t>de caucho de NFU grueso.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222250"/>
            <a:ext cx="6477000" cy="685800"/>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INTRODUCCION (5)</a:t>
            </a:r>
          </a:p>
        </p:txBody>
      </p:sp>
      <p:sp>
        <p:nvSpPr>
          <p:cNvPr id="9219" name="Rectangle 3"/>
          <p:cNvSpPr>
            <a:spLocks noGrp="1" noChangeArrowheads="1"/>
          </p:cNvSpPr>
          <p:nvPr>
            <p:ph type="body" idx="4294967295"/>
          </p:nvPr>
        </p:nvSpPr>
        <p:spPr>
          <a:xfrm>
            <a:off x="250825" y="1412875"/>
            <a:ext cx="8713788" cy="2476500"/>
          </a:xfrm>
        </p:spPr>
        <p:txBody>
          <a:bodyPr/>
          <a:lstStyle/>
          <a:p>
            <a:pPr marL="0" indent="0" algn="just">
              <a:spcBef>
                <a:spcPts val="600"/>
              </a:spcBef>
              <a:spcAft>
                <a:spcPts val="600"/>
              </a:spcAft>
              <a:buFont typeface="Wingdings" pitchFamily="2" charset="2"/>
              <a:buNone/>
            </a:pPr>
            <a:r>
              <a:rPr lang="es-ES" altLang="es-ES" sz="1800" dirty="0" smtClean="0">
                <a:latin typeface="Arial" pitchFamily="34" charset="0"/>
                <a:cs typeface="Times New Roman" pitchFamily="18" charset="0"/>
              </a:rPr>
              <a:t>En junio de 2008, una vez diseñada en el Laboratorio la Fórmula de Trabajo de la lechada bituminosa con granulo de caucho de NFU </a:t>
            </a:r>
            <a:r>
              <a:rPr lang="es-ES" altLang="es-ES" sz="1800" dirty="0" smtClean="0">
                <a:latin typeface="Arial" pitchFamily="34" charset="0"/>
                <a:cs typeface="Times New Roman" pitchFamily="18" charset="0"/>
              </a:rPr>
              <a:t>de </a:t>
            </a:r>
            <a:r>
              <a:rPr lang="es-ES" altLang="es-ES" sz="1800" dirty="0" smtClean="0">
                <a:latin typeface="Arial" pitchFamily="34" charset="0"/>
                <a:cs typeface="Times New Roman" pitchFamily="18" charset="0"/>
              </a:rPr>
              <a:t>2 a 4 mm. incorporado por vía seca, se realizó un nuevo tramo de ensayo, en las instalaciones de Asfaltos y Construcciones ELSAN S.A. en Arganda del Rey, en los viales de acceso a la planta de fabricación de mezcla bituminosa en caliente. La lechada diseñada fue del tipo LB-2 (Articulo 540 del PG-3) con emulsión tipo ECL-2dm </a:t>
            </a:r>
            <a:r>
              <a:rPr lang="es-ES" altLang="es-ES" sz="1800" dirty="0" smtClean="0">
                <a:latin typeface="Arial" pitchFamily="34" charset="0"/>
                <a:cs typeface="Times New Roman" pitchFamily="18" charset="0"/>
              </a:rPr>
              <a:t>(actualmente C60BP5 </a:t>
            </a:r>
            <a:r>
              <a:rPr lang="es-ES" altLang="es-ES" sz="1800" dirty="0" smtClean="0">
                <a:latin typeface="Arial" pitchFamily="34" charset="0"/>
                <a:cs typeface="Times New Roman" pitchFamily="18" charset="0"/>
              </a:rPr>
              <a:t>MIC) y con la incorporación del 7% </a:t>
            </a:r>
            <a:r>
              <a:rPr lang="es-ES" altLang="es-ES" sz="1800" dirty="0" smtClean="0">
                <a:latin typeface="Arial" pitchFamily="34" charset="0"/>
                <a:cs typeface="Times New Roman" pitchFamily="18" charset="0"/>
              </a:rPr>
              <a:t>de </a:t>
            </a:r>
            <a:r>
              <a:rPr lang="es-ES" altLang="es-ES" sz="1800" dirty="0" smtClean="0">
                <a:latin typeface="Arial" pitchFamily="34" charset="0"/>
                <a:cs typeface="Times New Roman" pitchFamily="18" charset="0"/>
              </a:rPr>
              <a:t>granulo de caucho de NFU (de 2 a 4 mm.) en peso de árido. Se extendieron dos tramos contiguos, en un caso con la incorporación de caucho y en el otro sin él.</a:t>
            </a:r>
          </a:p>
          <a:p>
            <a:pPr marL="0" indent="0" algn="just">
              <a:buFont typeface="Wingdings" pitchFamily="2" charset="2"/>
              <a:buNone/>
            </a:pPr>
            <a:endParaRPr lang="es-ES" altLang="es-ES" sz="1800" dirty="0" smtClean="0">
              <a:solidFill>
                <a:srgbClr val="000000"/>
              </a:solidFill>
              <a:latin typeface="Arial" pitchFamily="34" charset="0"/>
            </a:endParaRPr>
          </a:p>
          <a:p>
            <a:pPr marL="0" indent="0" algn="just">
              <a:buFont typeface="Wingdings" pitchFamily="2" charset="2"/>
              <a:buNone/>
            </a:pPr>
            <a:endParaRPr lang="es-ES" altLang="es-ES" sz="1800" dirty="0" smtClean="0">
              <a:solidFill>
                <a:srgbClr val="000000"/>
              </a:solidFill>
              <a:latin typeface="Arial" pitchFamily="34" charset="0"/>
            </a:endParaRPr>
          </a:p>
          <a:p>
            <a:pPr marL="0" indent="0" algn="just">
              <a:buFont typeface="Wingdings" pitchFamily="2" charset="2"/>
              <a:buNone/>
            </a:pPr>
            <a:endParaRPr lang="es-ES" altLang="es-ES" sz="1800" dirty="0" smtClean="0">
              <a:solidFill>
                <a:srgbClr val="000000"/>
              </a:solidFill>
              <a:latin typeface="Arial" pitchFamily="34" charset="0"/>
            </a:endParaRPr>
          </a:p>
          <a:p>
            <a:pPr marL="0" indent="0" algn="just">
              <a:buFont typeface="Wingdings" pitchFamily="2" charset="2"/>
              <a:buNone/>
            </a:pPr>
            <a:endParaRPr lang="es-ES" altLang="es-ES" sz="1800" dirty="0" smtClean="0">
              <a:solidFill>
                <a:srgbClr val="000000"/>
              </a:solidFill>
              <a:latin typeface="Arial" pitchFamily="34" charset="0"/>
            </a:endParaRPr>
          </a:p>
        </p:txBody>
      </p:sp>
      <p:sp>
        <p:nvSpPr>
          <p:cNvPr id="9220"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9221"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pic>
        <p:nvPicPr>
          <p:cNvPr id="9222" name="Picture 4"/>
          <p:cNvPicPr>
            <a:picLocks noChangeAspect="1" noChangeArrowheads="1"/>
          </p:cNvPicPr>
          <p:nvPr/>
        </p:nvPicPr>
        <p:blipFill>
          <a:blip r:embed="rId3" cstate="print"/>
          <a:srcRect/>
          <a:stretch>
            <a:fillRect/>
          </a:stretch>
        </p:blipFill>
        <p:spPr bwMode="auto">
          <a:xfrm>
            <a:off x="1042987" y="3994464"/>
            <a:ext cx="3168973" cy="2112649"/>
          </a:xfrm>
          <a:prstGeom prst="rect">
            <a:avLst/>
          </a:prstGeom>
          <a:noFill/>
          <a:ln w="12700" cap="sq">
            <a:noFill/>
            <a:miter lim="800000"/>
            <a:headEnd type="none" w="sm" len="sm"/>
            <a:tailEnd type="none" w="sm" len="sm"/>
          </a:ln>
        </p:spPr>
      </p:pic>
      <p:pic>
        <p:nvPicPr>
          <p:cNvPr id="9223" name="Picture 6"/>
          <p:cNvPicPr>
            <a:picLocks noChangeAspect="1" noChangeArrowheads="1"/>
          </p:cNvPicPr>
          <p:nvPr/>
        </p:nvPicPr>
        <p:blipFill>
          <a:blip r:embed="rId4" cstate="print"/>
          <a:srcRect/>
          <a:stretch>
            <a:fillRect/>
          </a:stretch>
        </p:blipFill>
        <p:spPr bwMode="auto">
          <a:xfrm>
            <a:off x="4882195" y="3861048"/>
            <a:ext cx="3164210" cy="234545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222250"/>
            <a:ext cx="6816725" cy="685800"/>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CM-4106 (1)</a:t>
            </a:r>
          </a:p>
        </p:txBody>
      </p:sp>
      <p:sp>
        <p:nvSpPr>
          <p:cNvPr id="10243" name="Rectangle 3"/>
          <p:cNvSpPr>
            <a:spLocks noGrp="1" noChangeArrowheads="1"/>
          </p:cNvSpPr>
          <p:nvPr>
            <p:ph type="body" idx="4294967295"/>
          </p:nvPr>
        </p:nvSpPr>
        <p:spPr>
          <a:xfrm>
            <a:off x="755576" y="1052513"/>
            <a:ext cx="8137599" cy="2039937"/>
          </a:xfrm>
        </p:spPr>
        <p:txBody>
          <a:bodyPr/>
          <a:lstStyle/>
          <a:p>
            <a:pPr marL="0" indent="0" algn="just">
              <a:spcBef>
                <a:spcPts val="300"/>
              </a:spcBef>
              <a:spcAft>
                <a:spcPts val="300"/>
              </a:spcAft>
              <a:buFont typeface="Wingdings" pitchFamily="2" charset="2"/>
              <a:buNone/>
            </a:pPr>
            <a:r>
              <a:rPr lang="es-ES" altLang="es-ES" sz="1800" dirty="0" smtClean="0">
                <a:latin typeface="Arial" pitchFamily="34" charset="0"/>
                <a:cs typeface="Times New Roman" pitchFamily="18" charset="0"/>
              </a:rPr>
              <a:t>A partir de estas experiencias y aprovechando la ejecución de una obra de tratamiento superficial con lechada bituminosa tipo LB-3 con emulsión del tipo ECL-2m (C60B5 MIC) entre los P.K. 54+700 y 70+100 de la carretera CM-4106 entre Horcajo de los Montes y Alcoba (Ciudad Real), en julio de 2008 se procedió al extendido de unos 500 metros de largo, en un carril de la carretera, de la lechada LB-3, con la incorporación de un 7% en peso de árido de granulo de caucho de NFU de un tamaño entre 2 y 4 mm.</a:t>
            </a:r>
            <a:endParaRPr lang="es-ES" altLang="es-ES" sz="1800" dirty="0" smtClean="0">
              <a:solidFill>
                <a:srgbClr val="000000"/>
              </a:solidFill>
              <a:latin typeface="Arial" pitchFamily="34" charset="0"/>
            </a:endParaRPr>
          </a:p>
          <a:p>
            <a:pPr marL="0" indent="0" algn="just">
              <a:buFont typeface="Wingdings" pitchFamily="2" charset="2"/>
              <a:buNone/>
            </a:pPr>
            <a:endParaRPr lang="es-ES" altLang="es-ES" sz="1800" dirty="0" smtClean="0">
              <a:solidFill>
                <a:srgbClr val="000000"/>
              </a:solidFill>
              <a:latin typeface="Arial" pitchFamily="34" charset="0"/>
            </a:endParaRPr>
          </a:p>
        </p:txBody>
      </p:sp>
      <p:sp>
        <p:nvSpPr>
          <p:cNvPr id="10244"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0245"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pic>
        <p:nvPicPr>
          <p:cNvPr id="10246" name="Picture 2"/>
          <p:cNvPicPr>
            <a:picLocks noChangeAspect="1" noChangeArrowheads="1"/>
          </p:cNvPicPr>
          <p:nvPr/>
        </p:nvPicPr>
        <p:blipFill>
          <a:blip r:embed="rId3" cstate="print"/>
          <a:srcRect/>
          <a:stretch>
            <a:fillRect/>
          </a:stretch>
        </p:blipFill>
        <p:spPr bwMode="auto">
          <a:xfrm>
            <a:off x="398463" y="3092450"/>
            <a:ext cx="2346325" cy="1557338"/>
          </a:xfrm>
          <a:prstGeom prst="rect">
            <a:avLst/>
          </a:prstGeom>
          <a:noFill/>
          <a:ln w="9525">
            <a:noFill/>
            <a:miter lim="800000"/>
            <a:headEnd/>
            <a:tailEnd/>
          </a:ln>
        </p:spPr>
      </p:pic>
      <p:pic>
        <p:nvPicPr>
          <p:cNvPr id="10247" name="Picture 3"/>
          <p:cNvPicPr>
            <a:picLocks noChangeAspect="1" noChangeArrowheads="1"/>
          </p:cNvPicPr>
          <p:nvPr/>
        </p:nvPicPr>
        <p:blipFill>
          <a:blip r:embed="rId4" cstate="print"/>
          <a:srcRect/>
          <a:stretch>
            <a:fillRect/>
          </a:stretch>
        </p:blipFill>
        <p:spPr bwMode="auto">
          <a:xfrm>
            <a:off x="1116013" y="4779963"/>
            <a:ext cx="2333625" cy="1543050"/>
          </a:xfrm>
          <a:prstGeom prst="rect">
            <a:avLst/>
          </a:prstGeom>
          <a:noFill/>
          <a:ln w="9525">
            <a:noFill/>
            <a:miter lim="800000"/>
            <a:headEnd/>
            <a:tailEnd/>
          </a:ln>
        </p:spPr>
      </p:pic>
      <p:pic>
        <p:nvPicPr>
          <p:cNvPr id="10248" name="Picture 4"/>
          <p:cNvPicPr>
            <a:picLocks noChangeAspect="1" noChangeArrowheads="1"/>
          </p:cNvPicPr>
          <p:nvPr/>
        </p:nvPicPr>
        <p:blipFill>
          <a:blip r:embed="rId5" cstate="print"/>
          <a:srcRect/>
          <a:stretch>
            <a:fillRect/>
          </a:stretch>
        </p:blipFill>
        <p:spPr bwMode="auto">
          <a:xfrm>
            <a:off x="3563938" y="3092450"/>
            <a:ext cx="2103437" cy="1574800"/>
          </a:xfrm>
          <a:prstGeom prst="rect">
            <a:avLst/>
          </a:prstGeom>
          <a:noFill/>
          <a:ln w="9525">
            <a:noFill/>
            <a:miter lim="800000"/>
            <a:headEnd/>
            <a:tailEnd/>
          </a:ln>
        </p:spPr>
      </p:pic>
      <p:pic>
        <p:nvPicPr>
          <p:cNvPr id="10249" name="Picture 5"/>
          <p:cNvPicPr>
            <a:picLocks noChangeAspect="1" noChangeArrowheads="1"/>
          </p:cNvPicPr>
          <p:nvPr/>
        </p:nvPicPr>
        <p:blipFill>
          <a:blip r:embed="rId6" cstate="print"/>
          <a:srcRect/>
          <a:stretch>
            <a:fillRect/>
          </a:stretch>
        </p:blipFill>
        <p:spPr bwMode="auto">
          <a:xfrm>
            <a:off x="4140200" y="4649788"/>
            <a:ext cx="2160588" cy="1625600"/>
          </a:xfrm>
          <a:prstGeom prst="rect">
            <a:avLst/>
          </a:prstGeom>
          <a:noFill/>
          <a:ln w="9525">
            <a:noFill/>
            <a:miter lim="800000"/>
            <a:headEnd/>
            <a:tailEnd/>
          </a:ln>
        </p:spPr>
      </p:pic>
      <p:pic>
        <p:nvPicPr>
          <p:cNvPr id="10250" name="Picture 6"/>
          <p:cNvPicPr>
            <a:picLocks noChangeAspect="1" noChangeArrowheads="1"/>
          </p:cNvPicPr>
          <p:nvPr/>
        </p:nvPicPr>
        <p:blipFill>
          <a:blip r:embed="rId7" cstate="print"/>
          <a:srcRect/>
          <a:stretch>
            <a:fillRect/>
          </a:stretch>
        </p:blipFill>
        <p:spPr bwMode="auto">
          <a:xfrm>
            <a:off x="6489700" y="3276600"/>
            <a:ext cx="2289175" cy="305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222250"/>
            <a:ext cx="6816725" cy="685800"/>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CM-4106 (2)</a:t>
            </a:r>
          </a:p>
        </p:txBody>
      </p:sp>
      <p:sp>
        <p:nvSpPr>
          <p:cNvPr id="11267" name="Rectangle 3"/>
          <p:cNvSpPr>
            <a:spLocks noGrp="1" noChangeArrowheads="1"/>
          </p:cNvSpPr>
          <p:nvPr>
            <p:ph type="body" idx="4294967295"/>
          </p:nvPr>
        </p:nvSpPr>
        <p:spPr>
          <a:xfrm>
            <a:off x="900113" y="981075"/>
            <a:ext cx="7920037" cy="863600"/>
          </a:xfrm>
        </p:spPr>
        <p:txBody>
          <a:bodyPr/>
          <a:lstStyle/>
          <a:p>
            <a:pPr marL="0" indent="0" algn="just">
              <a:spcBef>
                <a:spcPts val="300"/>
              </a:spcBef>
              <a:spcAft>
                <a:spcPts val="300"/>
              </a:spcAft>
              <a:buFont typeface="Wingdings" pitchFamily="2" charset="2"/>
              <a:buNone/>
            </a:pPr>
            <a:r>
              <a:rPr lang="es-ES" altLang="es-ES" sz="1800" dirty="0" smtClean="0">
                <a:latin typeface="Arial" pitchFamily="34" charset="0"/>
                <a:cs typeface="Times New Roman" pitchFamily="18" charset="0"/>
              </a:rPr>
              <a:t>La medición del ruido de rodadura se </a:t>
            </a:r>
            <a:r>
              <a:rPr lang="es-ES" altLang="es-ES" sz="1800" dirty="0" smtClean="0">
                <a:latin typeface="Arial" pitchFamily="34" charset="0"/>
                <a:cs typeface="Times New Roman" pitchFamily="18" charset="0"/>
              </a:rPr>
              <a:t>realizó </a:t>
            </a:r>
            <a:r>
              <a:rPr lang="es-ES" altLang="es-ES" sz="1800" dirty="0" smtClean="0">
                <a:latin typeface="Arial" pitchFamily="34" charset="0"/>
                <a:cs typeface="Times New Roman" pitchFamily="18" charset="0"/>
              </a:rPr>
              <a:t>sobre diversos tipos de pavimentos existentes en la citada carretera CM-4106 y se </a:t>
            </a:r>
            <a:r>
              <a:rPr lang="es-ES" altLang="es-ES" sz="1800" dirty="0" smtClean="0">
                <a:latin typeface="Arial" pitchFamily="34" charset="0"/>
                <a:cs typeface="Times New Roman" pitchFamily="18" charset="0"/>
              </a:rPr>
              <a:t>volvió a realizar </a:t>
            </a:r>
            <a:r>
              <a:rPr lang="es-ES" altLang="es-ES" sz="1800" dirty="0" smtClean="0">
                <a:latin typeface="Arial" pitchFamily="34" charset="0"/>
                <a:cs typeface="Times New Roman" pitchFamily="18" charset="0"/>
              </a:rPr>
              <a:t>a los 2 meses del tratamiento, 6 meses después y transcurrido un año.</a:t>
            </a:r>
          </a:p>
        </p:txBody>
      </p:sp>
      <p:sp>
        <p:nvSpPr>
          <p:cNvPr id="11268"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1269"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pic>
        <p:nvPicPr>
          <p:cNvPr id="11270" name="Picture 2"/>
          <p:cNvPicPr>
            <a:picLocks noChangeAspect="1" noChangeArrowheads="1"/>
          </p:cNvPicPr>
          <p:nvPr/>
        </p:nvPicPr>
        <p:blipFill>
          <a:blip r:embed="rId3" cstate="print"/>
          <a:srcRect/>
          <a:stretch>
            <a:fillRect/>
          </a:stretch>
        </p:blipFill>
        <p:spPr bwMode="auto">
          <a:xfrm>
            <a:off x="127000" y="2060575"/>
            <a:ext cx="4556125" cy="3816350"/>
          </a:xfrm>
          <a:prstGeom prst="rect">
            <a:avLst/>
          </a:prstGeom>
          <a:noFill/>
          <a:ln w="12700" cap="sq">
            <a:noFill/>
            <a:miter lim="800000"/>
            <a:headEnd type="none" w="sm" len="sm"/>
            <a:tailEnd type="none" w="sm" len="sm"/>
          </a:ln>
        </p:spPr>
      </p:pic>
      <p:pic>
        <p:nvPicPr>
          <p:cNvPr id="11271" name="Picture 7"/>
          <p:cNvPicPr>
            <a:picLocks noChangeAspect="1" noChangeArrowheads="1"/>
          </p:cNvPicPr>
          <p:nvPr/>
        </p:nvPicPr>
        <p:blipFill>
          <a:blip r:embed="rId4" cstate="print"/>
          <a:srcRect/>
          <a:stretch>
            <a:fillRect/>
          </a:stretch>
        </p:blipFill>
        <p:spPr bwMode="auto">
          <a:xfrm>
            <a:off x="5148263" y="4121150"/>
            <a:ext cx="3686175" cy="2187575"/>
          </a:xfrm>
          <a:prstGeom prst="rect">
            <a:avLst/>
          </a:prstGeom>
          <a:noFill/>
          <a:ln w="12700" cap="sq">
            <a:noFill/>
            <a:miter lim="800000"/>
            <a:headEnd type="none" w="sm" len="sm"/>
            <a:tailEnd type="none" w="sm" len="sm"/>
          </a:ln>
          <a:effectLst/>
        </p:spPr>
      </p:pic>
      <p:sp>
        <p:nvSpPr>
          <p:cNvPr id="8" name="Rectangle 3"/>
          <p:cNvSpPr txBox="1">
            <a:spLocks noChangeArrowheads="1"/>
          </p:cNvSpPr>
          <p:nvPr/>
        </p:nvSpPr>
        <p:spPr bwMode="auto">
          <a:xfrm>
            <a:off x="4859338" y="1989138"/>
            <a:ext cx="39751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lgn="just">
              <a:spcBef>
                <a:spcPts val="300"/>
              </a:spcBef>
              <a:spcAft>
                <a:spcPts val="300"/>
              </a:spcAft>
              <a:buClr>
                <a:srgbClr val="66CCFF"/>
              </a:buClr>
              <a:buFont typeface="Wingdings" pitchFamily="2" charset="2"/>
              <a:buNone/>
              <a:defRPr/>
            </a:pPr>
            <a:r>
              <a:rPr lang="es-ES" altLang="es-ES" sz="1800" kern="0" dirty="0" smtClean="0">
                <a:solidFill>
                  <a:srgbClr val="000000"/>
                </a:solidFill>
                <a:latin typeface="Arial" pitchFamily="34" charset="0"/>
                <a:cs typeface="Times New Roman" pitchFamily="18" charset="0"/>
              </a:rPr>
              <a:t>Este trabajo </a:t>
            </a:r>
            <a:r>
              <a:rPr lang="es-ES" altLang="es-ES" sz="1800" kern="0" dirty="0" err="1" smtClean="0">
                <a:solidFill>
                  <a:srgbClr val="000000"/>
                </a:solidFill>
                <a:latin typeface="Arial" pitchFamily="34" charset="0"/>
                <a:cs typeface="Times New Roman" pitchFamily="18" charset="0"/>
              </a:rPr>
              <a:t>fué</a:t>
            </a:r>
            <a:r>
              <a:rPr lang="es-ES" altLang="es-ES" sz="1800" kern="0" dirty="0" smtClean="0">
                <a:solidFill>
                  <a:srgbClr val="000000"/>
                </a:solidFill>
                <a:latin typeface="Arial" pitchFamily="34" charset="0"/>
                <a:cs typeface="Times New Roman" pitchFamily="18" charset="0"/>
              </a:rPr>
              <a:t> ejecutado </a:t>
            </a:r>
            <a:r>
              <a:rPr lang="es-ES" altLang="es-ES" sz="1800" kern="0" dirty="0" smtClean="0">
                <a:solidFill>
                  <a:srgbClr val="000000"/>
                </a:solidFill>
                <a:latin typeface="Arial" pitchFamily="34" charset="0"/>
                <a:cs typeface="Times New Roman" pitchFamily="18" charset="0"/>
              </a:rPr>
              <a:t>por el Laboratorio de Acústica Aplicada a la Ingeniería Civil (LA</a:t>
            </a:r>
            <a:r>
              <a:rPr lang="es-ES" altLang="es-ES" sz="1800" kern="0" baseline="30000" dirty="0" smtClean="0">
                <a:solidFill>
                  <a:srgbClr val="000000"/>
                </a:solidFill>
                <a:latin typeface="Arial" pitchFamily="34" charset="0"/>
                <a:cs typeface="Times New Roman" pitchFamily="18" charset="0"/>
              </a:rPr>
              <a:t>2</a:t>
            </a:r>
            <a:r>
              <a:rPr lang="es-ES" altLang="es-ES" sz="1800" kern="0" dirty="0" smtClean="0">
                <a:solidFill>
                  <a:srgbClr val="000000"/>
                </a:solidFill>
                <a:latin typeface="Arial" pitchFamily="34" charset="0"/>
                <a:cs typeface="Times New Roman" pitchFamily="18" charset="0"/>
              </a:rPr>
              <a:t>IC) de la Universidad de Castilla - La Mancha (UCLM) que participaba en el Proyecto FÉNIX como Organismo Publico de Investigación (OPI).</a:t>
            </a:r>
            <a:endParaRPr lang="es-ES" altLang="es-ES" sz="1800" kern="0"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1571625" y="115888"/>
            <a:ext cx="6816725" cy="1152525"/>
          </a:xfrm>
          <a:prstGeom prst="rect">
            <a:avLst/>
          </a:prstGeom>
          <a:solidFill>
            <a:srgbClr val="FFFFFF"/>
          </a:solidFill>
          <a:ln w="44450" cmpd="dbl">
            <a:solidFill>
              <a:srgbClr val="0000FF"/>
            </a:solidFill>
            <a:miter lim="800000"/>
            <a:headEnd/>
            <a:tailEnd/>
          </a:ln>
        </p:spPr>
        <p:txBody>
          <a:bodyPr/>
          <a:lstStyle/>
          <a:p>
            <a:pPr eaLnBrk="1" hangingPunct="1">
              <a:defRPr/>
            </a:pPr>
            <a:r>
              <a:rPr lang="es-ES" sz="3200" b="1" dirty="0" smtClean="0"/>
              <a:t>TRAMO DE ENSAYO CM-4106 </a:t>
            </a:r>
            <a:br>
              <a:rPr lang="es-ES" sz="3200" b="1" dirty="0" smtClean="0"/>
            </a:br>
            <a:r>
              <a:rPr lang="es-ES" sz="3200" b="1" dirty="0" smtClean="0"/>
              <a:t>CONCLUSIONES </a:t>
            </a:r>
          </a:p>
        </p:txBody>
      </p:sp>
      <p:sp>
        <p:nvSpPr>
          <p:cNvPr id="11267" name="Rectangle 3"/>
          <p:cNvSpPr>
            <a:spLocks noGrp="1" noChangeArrowheads="1"/>
          </p:cNvSpPr>
          <p:nvPr>
            <p:ph type="body" idx="4294967295"/>
          </p:nvPr>
        </p:nvSpPr>
        <p:spPr>
          <a:xfrm>
            <a:off x="250825" y="1412875"/>
            <a:ext cx="8353425" cy="4608513"/>
          </a:xfrm>
        </p:spPr>
        <p:txBody>
          <a:bodyPr/>
          <a:lstStyle/>
          <a:p>
            <a:pPr algn="just">
              <a:spcBef>
                <a:spcPts val="300"/>
              </a:spcBef>
              <a:spcAft>
                <a:spcPts val="300"/>
              </a:spcAft>
              <a:defRPr/>
            </a:pPr>
            <a:r>
              <a:rPr lang="es-ES" sz="1800" b="1" i="1" dirty="0" smtClean="0">
                <a:solidFill>
                  <a:schemeClr val="accent1">
                    <a:lumMod val="75000"/>
                  </a:schemeClr>
                </a:solidFill>
                <a:latin typeface="+mj-lt"/>
              </a:rPr>
              <a:t>Teniendo en cuenta el posible efecto de la temperatura del pavimento, se </a:t>
            </a:r>
            <a:r>
              <a:rPr lang="es-ES" sz="1800" b="1" i="1" dirty="0" smtClean="0">
                <a:solidFill>
                  <a:schemeClr val="accent1">
                    <a:lumMod val="75000"/>
                  </a:schemeClr>
                </a:solidFill>
                <a:latin typeface="+mj-lt"/>
              </a:rPr>
              <a:t>observó </a:t>
            </a:r>
            <a:r>
              <a:rPr lang="es-ES" sz="1800" b="1" i="1" dirty="0" smtClean="0">
                <a:solidFill>
                  <a:schemeClr val="accent1">
                    <a:lumMod val="75000"/>
                  </a:schemeClr>
                </a:solidFill>
                <a:latin typeface="+mj-lt"/>
              </a:rPr>
              <a:t>que en los resultados de la auscultación </a:t>
            </a:r>
            <a:r>
              <a:rPr lang="es-ES" sz="1800" b="1" i="1" dirty="0" smtClean="0">
                <a:solidFill>
                  <a:schemeClr val="accent1">
                    <a:lumMod val="75000"/>
                  </a:schemeClr>
                </a:solidFill>
                <a:latin typeface="+mj-lt"/>
              </a:rPr>
              <a:t>existía </a:t>
            </a:r>
            <a:r>
              <a:rPr lang="es-ES" sz="1800" b="1" i="1" dirty="0" smtClean="0">
                <a:solidFill>
                  <a:schemeClr val="accent1">
                    <a:lumMod val="75000"/>
                  </a:schemeClr>
                </a:solidFill>
                <a:latin typeface="+mj-lt"/>
              </a:rPr>
              <a:t>una reducción de las diferencias encontradas en la primera auscultación entre los niveles sonoros globales, L</a:t>
            </a:r>
            <a:r>
              <a:rPr lang="es-ES" sz="1050" b="1" i="1" dirty="0" smtClean="0">
                <a:solidFill>
                  <a:schemeClr val="accent1">
                    <a:lumMod val="75000"/>
                  </a:schemeClr>
                </a:solidFill>
                <a:latin typeface="+mj-lt"/>
              </a:rPr>
              <a:t>CPtr</a:t>
            </a:r>
            <a:r>
              <a:rPr lang="es-ES" sz="1800" b="1" i="1" dirty="0" smtClean="0">
                <a:solidFill>
                  <a:schemeClr val="accent1">
                    <a:lumMod val="75000"/>
                  </a:schemeClr>
                </a:solidFill>
                <a:latin typeface="+mj-lt"/>
              </a:rPr>
              <a:t>, de la mezcla LB-3 con y sin polvo de caucho. Inicialmente estas diferencias estaban entre 1,5-2 dB(A) entre la lechada LB-3 con un 7% de granulo de caucho de NFU con respecto al mismo tipo de lechada bituminosa sin la adición del  caucho. Seis meses después esta diferencia pareció haberse reducido ligeramente a 1,3-1,2 dB(A). Un 1 año después de la campaña de medida inicial, esta diferencia se había reducido a 1-1,2 dB(A).</a:t>
            </a:r>
          </a:p>
          <a:p>
            <a:pPr algn="just">
              <a:spcBef>
                <a:spcPts val="300"/>
              </a:spcBef>
              <a:spcAft>
                <a:spcPts val="300"/>
              </a:spcAft>
              <a:defRPr/>
            </a:pPr>
            <a:r>
              <a:rPr lang="es-ES" sz="1800" b="1" i="1" dirty="0" smtClean="0">
                <a:solidFill>
                  <a:schemeClr val="accent1">
                    <a:lumMod val="75000"/>
                  </a:schemeClr>
                </a:solidFill>
                <a:latin typeface="+mj-lt"/>
              </a:rPr>
              <a:t>Los altos valores de los niveles sonoros a frecuencias bajas (por debajo de 1 kHz) asociados a la lechada bituminosa debido a los mecanismos de impacto de la banda de rodadura del neumático con la carretera y a las vibraciones de éste, siguen estando disminuidos por la adición del granulo de caucho, aunque en menor medida, tras el transcurso de 12 meses.</a:t>
            </a:r>
            <a:endParaRPr lang="es-ES" sz="1800" b="1" i="1" dirty="0" smtClean="0">
              <a:solidFill>
                <a:schemeClr val="accent1">
                  <a:lumMod val="75000"/>
                </a:schemeClr>
              </a:solidFill>
              <a:latin typeface="+mj-lt"/>
              <a:ea typeface="Times New Roman"/>
            </a:endParaRPr>
          </a:p>
        </p:txBody>
      </p:sp>
      <p:sp>
        <p:nvSpPr>
          <p:cNvPr id="12292" name="4 Marcador de pie de página"/>
          <p:cNvSpPr>
            <a:spLocks noGrp="1"/>
          </p:cNvSpPr>
          <p:nvPr>
            <p:ph type="ftr" sz="quarter" idx="4294967295"/>
          </p:nvPr>
        </p:nvSpPr>
        <p:spPr bwMode="auto">
          <a:xfrm>
            <a:off x="2843213" y="6310313"/>
            <a:ext cx="3889375" cy="358775"/>
          </a:xfrm>
          <a:prstGeom prst="rect">
            <a:avLst/>
          </a:prstGeom>
          <a:noFill/>
          <a:ln>
            <a:miter lim="800000"/>
            <a:headEnd/>
            <a:tailEnd/>
          </a:ln>
        </p:spPr>
        <p:txBody>
          <a:bodyPr/>
          <a:lstStyle/>
          <a:p>
            <a:r>
              <a:rPr lang="es-ES" altLang="es-ES" sz="1400" dirty="0">
                <a:latin typeface="Arial" pitchFamily="34" charset="0"/>
                <a:cs typeface="Arial" pitchFamily="34" charset="0"/>
              </a:rPr>
              <a:t>Andrés Costa Hernández (ELSAN) </a:t>
            </a:r>
          </a:p>
        </p:txBody>
      </p:sp>
      <p:pic>
        <p:nvPicPr>
          <p:cNvPr id="12293" name="1 Imagen"/>
          <p:cNvPicPr>
            <a:picLocks noChangeAspect="1"/>
          </p:cNvPicPr>
          <p:nvPr/>
        </p:nvPicPr>
        <p:blipFill>
          <a:blip r:embed="rId2" cstate="print"/>
          <a:srcRect/>
          <a:stretch>
            <a:fillRect/>
          </a:stretch>
        </p:blipFill>
        <p:spPr bwMode="auto">
          <a:xfrm>
            <a:off x="5795963" y="6308725"/>
            <a:ext cx="668337" cy="31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uelo sin motor">
  <a:themeElements>
    <a:clrScheme name="Vuelo sin motor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fontScheme name="Vuelo sin moto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uelo sin mot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uelo sin motor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uelo sin motor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uelo sin motor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uelo sin motor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3819</TotalTime>
  <Words>2545</Words>
  <Application>Microsoft Office PowerPoint</Application>
  <PresentationFormat>Presentación en pantalla (4:3)</PresentationFormat>
  <Paragraphs>193</Paragraphs>
  <Slides>25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Vuelo sin motor</vt:lpstr>
      <vt:lpstr>Documento</vt:lpstr>
      <vt:lpstr>Presentación de PowerPoint</vt:lpstr>
      <vt:lpstr>INTRODUCCION (1)</vt:lpstr>
      <vt:lpstr>INTRODUCCION (2)</vt:lpstr>
      <vt:lpstr>INTRODUCCION (3)</vt:lpstr>
      <vt:lpstr>INTRODUCCION (4)</vt:lpstr>
      <vt:lpstr>INTRODUCCION (5)</vt:lpstr>
      <vt:lpstr>TRAMO DE ENSAYO CM-4106 (1)</vt:lpstr>
      <vt:lpstr>TRAMO DE ENSAYO CM-4106 (2)</vt:lpstr>
      <vt:lpstr>TRAMO DE ENSAYO CM-4106  CONCLUSIONES </vt:lpstr>
      <vt:lpstr>ESTADO DEL TRAMO DE ENSAYO CM-4106 EN 2011</vt:lpstr>
      <vt:lpstr>TRAMO DE ENSAYO A-472 (1)</vt:lpstr>
      <vt:lpstr>TRAMO DE ENSAYO A-472 (2)</vt:lpstr>
      <vt:lpstr>TRAMO DE ENSAYO A-472 (3)</vt:lpstr>
      <vt:lpstr>TRAMO DE ENSAYO A-472 (4)</vt:lpstr>
      <vt:lpstr>TRAMO DE ENSAYO A-472 (5)</vt:lpstr>
      <vt:lpstr>TRAMO DE ENSAYO A-472 (5)</vt:lpstr>
      <vt:lpstr>TRAMO DE ENSAYO A-472 (6)</vt:lpstr>
      <vt:lpstr>TRAMOS DE ENSAYO EN A-472 SEPTIEMBRE 2010</vt:lpstr>
      <vt:lpstr>TRAMO 1 EN LA A-472 Lechada LB-3 con 13% de emulsión en peso s/a. </vt:lpstr>
      <vt:lpstr>TRAMO 2 EN LA A-472 Lechada LB-3 con 7% de caucho 2/4 mm. y 20% de emulsión en peso s/a.</vt:lpstr>
      <vt:lpstr>TRAMO 3 EN LA A-472 Lechada LB-3 con 10% de caucho 2/4 mm. y 21% de emulsión en peso s/a.</vt:lpstr>
      <vt:lpstr>TRAMO 4 EN LA A-472 Lechada LB-3 con 7% de caucho 2/7 mm. y 19% de emulsión en peso s/a.</vt:lpstr>
      <vt:lpstr>CONCLUSIONES (1)</vt:lpstr>
      <vt:lpstr>CONCLUSIONES (2)</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dc:creator>
  <cp:lastModifiedBy>ANDRES COSTA HERNANDEZ</cp:lastModifiedBy>
  <cp:revision>231</cp:revision>
  <cp:lastPrinted>2014-11-25T10:40:14Z</cp:lastPrinted>
  <dcterms:created xsi:type="dcterms:W3CDTF">2005-05-16T16:29:19Z</dcterms:created>
  <dcterms:modified xsi:type="dcterms:W3CDTF">2014-11-27T08:41:03Z</dcterms:modified>
</cp:coreProperties>
</file>