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9" r:id="rId2"/>
    <p:sldId id="443" r:id="rId3"/>
    <p:sldId id="517" r:id="rId4"/>
    <p:sldId id="516" r:id="rId5"/>
    <p:sldId id="520" r:id="rId6"/>
    <p:sldId id="548" r:id="rId7"/>
    <p:sldId id="518" r:id="rId8"/>
    <p:sldId id="476" r:id="rId9"/>
    <p:sldId id="519" r:id="rId10"/>
    <p:sldId id="525" r:id="rId11"/>
    <p:sldId id="527" r:id="rId12"/>
    <p:sldId id="526" r:id="rId13"/>
    <p:sldId id="528" r:id="rId14"/>
    <p:sldId id="549" r:id="rId15"/>
    <p:sldId id="530" r:id="rId16"/>
    <p:sldId id="529" r:id="rId17"/>
    <p:sldId id="531" r:id="rId18"/>
    <p:sldId id="533" r:id="rId19"/>
    <p:sldId id="536" r:id="rId20"/>
    <p:sldId id="535" r:id="rId21"/>
    <p:sldId id="471" r:id="rId22"/>
    <p:sldId id="537" r:id="rId23"/>
    <p:sldId id="539" r:id="rId24"/>
    <p:sldId id="540" r:id="rId25"/>
    <p:sldId id="541" r:id="rId26"/>
    <p:sldId id="543" r:id="rId27"/>
    <p:sldId id="544" r:id="rId28"/>
    <p:sldId id="545" r:id="rId29"/>
    <p:sldId id="546" r:id="rId30"/>
    <p:sldId id="547" r:id="rId31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67"/>
    <a:srgbClr val="D74829"/>
    <a:srgbClr val="D44829"/>
    <a:srgbClr val="FF9933"/>
    <a:srgbClr val="003399"/>
    <a:srgbClr val="99CC00"/>
    <a:srgbClr val="D3D3D3"/>
    <a:srgbClr val="FF00FF"/>
    <a:srgbClr val="808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51" autoAdjust="0"/>
    <p:restoredTop sz="92829" autoAdjust="0"/>
  </p:normalViewPr>
  <p:slideViewPr>
    <p:cSldViewPr snapToGrid="0">
      <p:cViewPr varScale="1">
        <p:scale>
          <a:sx n="61" d="100"/>
          <a:sy n="61" d="100"/>
        </p:scale>
        <p:origin x="1061" y="53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744" y="639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156"/>
    </p:cViewPr>
  </p:sorterViewPr>
  <p:notesViewPr>
    <p:cSldViewPr snapToGrid="0">
      <p:cViewPr varScale="1">
        <p:scale>
          <a:sx n="47" d="100"/>
          <a:sy n="47" d="100"/>
        </p:scale>
        <p:origin x="-297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116D847F-DF3C-4655-B437-3DEF5725E3F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292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8443681A-9145-468D-B4C3-34E443FBC0E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608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MS PGothic" pitchFamily="34" charset="-128"/>
        <a:cs typeface="ＭＳ Ｐゴシック" pitchFamily="6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  <a:t>la </a:t>
            </a:r>
            <a:r>
              <a:rPr lang="es-ES" sz="1200" b="1" kern="1200" dirty="0" err="1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  <a:t>resiliencia</a:t>
            </a:r>
            <a: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  <a:t> es la cantidad de energía que puede absorber un material, antes de que comience la deformación irreversible, esto es, la deformación plástica (energía almacenada durante la deformación elástica)</a:t>
            </a:r>
            <a:b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</a:br>
            <a: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  <a:t>.</a:t>
            </a:r>
            <a:b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</a:br>
            <a:endParaRPr lang="es-ES" dirty="0" smtClean="0">
              <a:latin typeface="Arial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9B6AD-3D1C-482B-8835-B1EDF4CB0E31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2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062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  <a:t/>
            </a:r>
            <a:b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</a:br>
            <a:endParaRPr lang="es-ES" dirty="0" smtClean="0">
              <a:latin typeface="Arial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9B6AD-3D1C-482B-8835-B1EDF4CB0E31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12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621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  <a:t/>
            </a:r>
            <a:b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</a:br>
            <a:endParaRPr lang="es-ES" dirty="0" smtClean="0">
              <a:latin typeface="Arial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9B6AD-3D1C-482B-8835-B1EDF4CB0E31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13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193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  <a:t/>
            </a:r>
            <a:b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</a:br>
            <a:endParaRPr lang="es-ES" dirty="0" smtClean="0">
              <a:latin typeface="Arial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9B6AD-3D1C-482B-8835-B1EDF4CB0E31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14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8405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  <a:t/>
            </a:r>
            <a:b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</a:br>
            <a:endParaRPr lang="es-ES" dirty="0" smtClean="0">
              <a:latin typeface="Arial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9B6AD-3D1C-482B-8835-B1EDF4CB0E31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16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6039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>
              <a:latin typeface="Arial" pitchFamily="34" charset="0"/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25BF6-F011-4533-B8AB-F2C9F0C541F3}" type="slidenum">
              <a:rPr lang="fr-FR" smtClean="0">
                <a:latin typeface="Arial" pitchFamily="34" charset="0"/>
                <a:ea typeface="MS PGothic" pitchFamily="34" charset="-128"/>
              </a:rPr>
              <a:pPr/>
              <a:t>18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229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>
              <a:latin typeface="Arial" pitchFamily="34" charset="0"/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25BF6-F011-4533-B8AB-F2C9F0C541F3}" type="slidenum">
              <a:rPr lang="fr-FR" smtClean="0">
                <a:latin typeface="Arial" pitchFamily="34" charset="0"/>
                <a:ea typeface="MS PGothic" pitchFamily="34" charset="-128"/>
              </a:rPr>
              <a:pPr/>
              <a:t>19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567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>
              <a:latin typeface="Arial" pitchFamily="34" charset="0"/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25BF6-F011-4533-B8AB-F2C9F0C541F3}" type="slidenum">
              <a:rPr lang="fr-FR" smtClean="0">
                <a:latin typeface="Arial" pitchFamily="34" charset="0"/>
                <a:ea typeface="MS PGothic" pitchFamily="34" charset="-128"/>
              </a:rPr>
              <a:pPr/>
              <a:t>20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788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>
              <a:latin typeface="Arial" pitchFamily="34" charset="0"/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25BF6-F011-4533-B8AB-F2C9F0C541F3}" type="slidenum">
              <a:rPr lang="fr-FR" smtClean="0">
                <a:latin typeface="Arial" pitchFamily="34" charset="0"/>
                <a:ea typeface="MS PGothic" pitchFamily="34" charset="-128"/>
              </a:rPr>
              <a:pPr/>
              <a:t>22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043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C6B5-9303-4EE3-91E9-4678BD525E4C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457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C6B5-9303-4EE3-91E9-4678BD525E4C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07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  <a:t>.</a:t>
            </a:r>
            <a:b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</a:br>
            <a:endParaRPr lang="es-ES" dirty="0" smtClean="0">
              <a:latin typeface="Arial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9B6AD-3D1C-482B-8835-B1EDF4CB0E31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3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710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>
              <a:latin typeface="Arial" pitchFamily="34" charset="0"/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25BF6-F011-4533-B8AB-F2C9F0C541F3}" type="slidenum">
              <a:rPr lang="fr-FR" smtClean="0">
                <a:latin typeface="Arial" pitchFamily="34" charset="0"/>
                <a:ea typeface="MS PGothic" pitchFamily="34" charset="-128"/>
              </a:rPr>
              <a:pPr/>
              <a:t>25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4487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C6B5-9303-4EE3-91E9-4678BD525E4C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308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C6B5-9303-4EE3-91E9-4678BD525E4C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796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C6B5-9303-4EE3-91E9-4678BD525E4C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854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C6B5-9303-4EE3-91E9-4678BD525E4C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089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C6B5-9303-4EE3-91E9-4678BD525E4C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48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>
              <a:latin typeface="Arial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9B6AD-3D1C-482B-8835-B1EDF4CB0E31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4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317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  <a:t/>
            </a:r>
            <a:b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</a:br>
            <a:endParaRPr lang="es-ES" dirty="0" smtClean="0">
              <a:latin typeface="Arial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9B6AD-3D1C-482B-8835-B1EDF4CB0E31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5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173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  <a:t/>
            </a:r>
            <a:b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</a:br>
            <a:endParaRPr lang="es-ES" dirty="0" smtClean="0">
              <a:latin typeface="Arial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9B6AD-3D1C-482B-8835-B1EDF4CB0E31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6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3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  <a:t/>
            </a:r>
            <a:b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</a:br>
            <a:endParaRPr lang="es-ES" dirty="0" smtClean="0">
              <a:latin typeface="Arial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9B6AD-3D1C-482B-8835-B1EDF4CB0E31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7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16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  <a:t/>
            </a:r>
            <a:b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</a:br>
            <a:endParaRPr lang="es-ES" dirty="0" smtClean="0">
              <a:latin typeface="Arial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9B6AD-3D1C-482B-8835-B1EDF4CB0E31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9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889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  <a:t/>
            </a:r>
            <a:b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</a:br>
            <a:endParaRPr lang="es-ES" dirty="0" smtClean="0">
              <a:latin typeface="Arial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9B6AD-3D1C-482B-8835-B1EDF4CB0E31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10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547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  <a:t/>
            </a:r>
            <a:br>
              <a:rPr lang="es-ES" sz="1200" kern="1200" dirty="0" smtClean="0">
                <a:solidFill>
                  <a:schemeClr val="tx1"/>
                </a:solidFill>
                <a:latin typeface="Arial" pitchFamily="68" charset="0"/>
                <a:ea typeface="MS PGothic" pitchFamily="34" charset="-128"/>
                <a:cs typeface="ＭＳ Ｐゴシック" pitchFamily="68" charset="-128"/>
              </a:rPr>
            </a:br>
            <a:endParaRPr lang="es-ES" dirty="0" smtClean="0">
              <a:latin typeface="Arial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9B6AD-3D1C-482B-8835-B1EDF4CB0E31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11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151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masque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26988"/>
            <a:ext cx="9140825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 txBox="1">
            <a:spLocks noChangeArrowheads="1"/>
          </p:cNvSpPr>
          <p:nvPr userDrawn="1"/>
        </p:nvSpPr>
        <p:spPr bwMode="auto">
          <a:xfrm>
            <a:off x="3419475" y="2141538"/>
            <a:ext cx="5495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s-ES" sz="2800" b="1" dirty="0">
                <a:solidFill>
                  <a:schemeClr val="bg1"/>
                </a:solidFill>
              </a:rPr>
              <a:t>Título presentación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5148263" y="3933825"/>
            <a:ext cx="39957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s-ES" dirty="0">
                <a:latin typeface="+mn-lt"/>
              </a:rPr>
              <a:t>Ponente</a:t>
            </a:r>
          </a:p>
          <a:p>
            <a:pPr algn="r">
              <a:defRPr/>
            </a:pPr>
            <a:r>
              <a:rPr lang="es-ES" i="1" dirty="0">
                <a:latin typeface="+mn-lt"/>
              </a:rPr>
              <a:t>Titulación</a:t>
            </a:r>
          </a:p>
          <a:p>
            <a:pPr algn="r">
              <a:defRPr/>
            </a:pPr>
            <a:r>
              <a:rPr lang="es-ES" dirty="0">
                <a:latin typeface="+mn-lt"/>
              </a:rPr>
              <a:t>Departamento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masqu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7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Marcador de fecha"/>
          <p:cNvSpPr txBox="1">
            <a:spLocks/>
          </p:cNvSpPr>
          <p:nvPr userDrawn="1"/>
        </p:nvSpPr>
        <p:spPr bwMode="auto">
          <a:xfrm>
            <a:off x="3054350" y="6575425"/>
            <a:ext cx="34528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000" dirty="0" err="1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Mezclas</a:t>
            </a:r>
            <a:r>
              <a:rPr lang="fr-FR" sz="1000" dirty="0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 </a:t>
            </a:r>
            <a:r>
              <a:rPr lang="fr-FR" sz="1000" baseline="0" dirty="0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 </a:t>
            </a:r>
            <a:r>
              <a:rPr lang="fr-FR" sz="1000" baseline="0" dirty="0" err="1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bituminosas</a:t>
            </a:r>
            <a:r>
              <a:rPr lang="fr-FR" sz="1000" baseline="0" dirty="0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 con NFU	3-Dic-2014</a:t>
            </a:r>
            <a:endParaRPr lang="fr-FR" dirty="0">
              <a:solidFill>
                <a:schemeClr val="bg1"/>
              </a:solidFill>
              <a:latin typeface="HelveticaNeueLT Std Cn" panose="020B0506030502030204" pitchFamily="34" charset="0"/>
            </a:endParaRPr>
          </a:p>
        </p:txBody>
      </p:sp>
      <p:sp>
        <p:nvSpPr>
          <p:cNvPr id="4" name="3 Marcador de fecha"/>
          <p:cNvSpPr txBox="1">
            <a:spLocks/>
          </p:cNvSpPr>
          <p:nvPr userDrawn="1"/>
        </p:nvSpPr>
        <p:spPr bwMode="auto">
          <a:xfrm>
            <a:off x="4572000" y="6097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fr-FR" i="1" dirty="0">
              <a:solidFill>
                <a:schemeClr val="bg1"/>
              </a:solidFill>
              <a:latin typeface="HelveticaNeueLT Std Cn" panose="020B0506030502030204" pitchFamily="34" charset="0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446338" y="6629400"/>
            <a:ext cx="685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 b="1">
                <a:solidFill>
                  <a:schemeClr val="bg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382A7BD1-CA92-4AFA-A0E4-E6F5DAE3B8C5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grpSp>
        <p:nvGrpSpPr>
          <p:cNvPr id="4" name="4 Grupo"/>
          <p:cNvGrpSpPr>
            <a:grpSpLocks/>
          </p:cNvGrpSpPr>
          <p:nvPr userDrawn="1"/>
        </p:nvGrpSpPr>
        <p:grpSpPr bwMode="auto">
          <a:xfrm>
            <a:off x="1769414" y="6575424"/>
            <a:ext cx="5874399" cy="309565"/>
            <a:chOff x="1769946" y="6574968"/>
            <a:chExt cx="5873298" cy="310416"/>
          </a:xfrm>
        </p:grpSpPr>
        <p:sp>
          <p:nvSpPr>
            <p:cNvPr id="5" name="3 Marcador de fecha"/>
            <p:cNvSpPr txBox="1">
              <a:spLocks/>
            </p:cNvSpPr>
            <p:nvPr/>
          </p:nvSpPr>
          <p:spPr bwMode="auto">
            <a:xfrm>
              <a:off x="5738601" y="6581337"/>
              <a:ext cx="1904643" cy="30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1000" i="1" dirty="0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Madrid, 3 de </a:t>
              </a:r>
              <a:r>
                <a:rPr lang="fr-FR" sz="1000" i="1" dirty="0" err="1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Diciembre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 de</a:t>
              </a:r>
              <a:r>
                <a:rPr lang="fr-FR" sz="1000" i="1" dirty="0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 </a:t>
              </a:r>
              <a:r>
                <a:rPr lang="fr-FR" sz="1000" i="1" dirty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2014</a:t>
              </a:r>
              <a:endParaRPr lang="fr-FR" i="1" dirty="0">
                <a:solidFill>
                  <a:srgbClr val="0D3867"/>
                </a:solidFill>
                <a:latin typeface="HelveticaNeueLT Std Cn" panose="020B0506030502030204" pitchFamily="34" charset="0"/>
              </a:endParaRPr>
            </a:p>
          </p:txBody>
        </p:sp>
        <p:sp>
          <p:nvSpPr>
            <p:cNvPr id="6" name="3 Marcador de fecha"/>
            <p:cNvSpPr txBox="1">
              <a:spLocks/>
            </p:cNvSpPr>
            <p:nvPr/>
          </p:nvSpPr>
          <p:spPr bwMode="auto">
            <a:xfrm>
              <a:off x="1769946" y="6574968"/>
              <a:ext cx="3691833" cy="283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i="1" dirty="0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 VI </a:t>
              </a:r>
              <a:r>
                <a:rPr lang="fr-FR" sz="1000" i="1" dirty="0" err="1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Jornada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 </a:t>
              </a:r>
              <a:r>
                <a:rPr lang="fr-FR" sz="1000" i="1" baseline="0" dirty="0" err="1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Técnica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 </a:t>
              </a:r>
              <a:r>
                <a:rPr lang="es-ES" sz="1000" i="1" kern="1200" baseline="0" dirty="0" smtClean="0">
                  <a:solidFill>
                    <a:srgbClr val="0D3867"/>
                  </a:solidFill>
                  <a:latin typeface="HelveticaNeueLT Std Cn" panose="020B0506030502030204" pitchFamily="34" charset="0"/>
                  <a:ea typeface="MS PGothic" pitchFamily="34" charset="-128"/>
                  <a:cs typeface="+mn-cs"/>
                </a:rPr>
                <a:t>“</a:t>
              </a:r>
              <a:r>
                <a:rPr lang="fr-FR" sz="1000" i="1" baseline="0" dirty="0" err="1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Mezclas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 </a:t>
              </a:r>
              <a:r>
                <a:rPr lang="fr-FR" sz="1000" i="1" baseline="0" dirty="0" err="1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bituminosas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 con </a:t>
              </a:r>
              <a:r>
                <a:rPr lang="fr-FR" sz="1000" i="1" baseline="0" dirty="0" err="1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polvo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 </a:t>
              </a:r>
              <a:r>
                <a:rPr lang="fr-FR" sz="1000" i="1" kern="1200" baseline="0" dirty="0" smtClean="0">
                  <a:solidFill>
                    <a:srgbClr val="0D3867"/>
                  </a:solidFill>
                  <a:latin typeface="HelveticaNeueLT Std Cn" panose="020B0506030502030204" pitchFamily="34" charset="0"/>
                  <a:ea typeface="MS PGothic" pitchFamily="34" charset="-128"/>
                  <a:cs typeface="+mn-cs"/>
                </a:rPr>
                <a:t>de </a:t>
              </a:r>
              <a:r>
                <a:rPr lang="fr-FR" sz="1000" i="1" kern="1200" baseline="0" dirty="0" err="1" smtClean="0">
                  <a:solidFill>
                    <a:srgbClr val="0D3867"/>
                  </a:solidFill>
                  <a:latin typeface="HelveticaNeueLT Std Cn" panose="020B0506030502030204" pitchFamily="34" charset="0"/>
                  <a:ea typeface="MS PGothic" pitchFamily="34" charset="-128"/>
                  <a:cs typeface="+mn-cs"/>
                </a:rPr>
                <a:t>neumático</a:t>
              </a:r>
              <a:r>
                <a:rPr lang="es-ES" sz="1000" i="1" kern="1200" baseline="0" dirty="0" smtClean="0">
                  <a:solidFill>
                    <a:srgbClr val="0D3867"/>
                  </a:solidFill>
                  <a:latin typeface="HelveticaNeueLT Std Cn" panose="020B0506030502030204" pitchFamily="34" charset="0"/>
                  <a:ea typeface="MS PGothic" pitchFamily="34" charset="-128"/>
                  <a:cs typeface="+mn-cs"/>
                </a:rPr>
                <a:t>”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HelveticaNeueLT Std Cn" panose="020B0506030502030204" pitchFamily="34" charset="0"/>
                </a:rPr>
                <a:t> </a:t>
              </a:r>
              <a:r>
                <a:rPr lang="fr-FR" sz="1000" i="1" kern="1200" baseline="0" dirty="0" smtClean="0">
                  <a:solidFill>
                    <a:srgbClr val="0D3867"/>
                  </a:solidFill>
                  <a:latin typeface="HelveticaNeueLT Std Cn" panose="020B0506030502030204" pitchFamily="34" charset="0"/>
                  <a:ea typeface="MS PGothic" pitchFamily="34" charset="-128"/>
                  <a:cs typeface="+mn-cs"/>
                </a:rPr>
                <a:t>   </a:t>
              </a:r>
              <a:r>
                <a:rPr lang="es-ES" sz="1000" i="1" kern="1200" baseline="0" dirty="0" smtClean="0">
                  <a:solidFill>
                    <a:srgbClr val="0D3867"/>
                  </a:solidFill>
                  <a:latin typeface="HelveticaNeueLT Std Cn" panose="020B0506030502030204" pitchFamily="34" charset="0"/>
                  <a:ea typeface="MS PGothic" pitchFamily="34" charset="-128"/>
                  <a:cs typeface="+mn-cs"/>
                </a:rPr>
                <a:t> </a:t>
              </a:r>
              <a:endParaRPr lang="fr-FR" i="1" dirty="0">
                <a:solidFill>
                  <a:srgbClr val="0D3867"/>
                </a:solidFill>
                <a:latin typeface="HelveticaNeueLT Std Cn" panose="020B0506030502030204" pitchFamily="34" charset="0"/>
              </a:endParaRPr>
            </a:p>
          </p:txBody>
        </p:sp>
      </p:grp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HelveticaNeueLT Std Cn" panose="020B050603050203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8" name="5 Rectángulo"/>
          <p:cNvSpPr>
            <a:spLocks noChangeArrowheads="1"/>
          </p:cNvSpPr>
          <p:nvPr userDrawn="1"/>
        </p:nvSpPr>
        <p:spPr bwMode="auto">
          <a:xfrm>
            <a:off x="269993" y="498475"/>
            <a:ext cx="23358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600" b="1" dirty="0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Mezclas con NFU. Vía seca</a:t>
            </a:r>
            <a:endParaRPr lang="es-ES" sz="1600" b="1" dirty="0">
              <a:solidFill>
                <a:schemeClr val="bg1"/>
              </a:solidFill>
              <a:latin typeface="HelveticaNeueLT Std Cn" panose="020B05060305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 bwMode="auto">
          <a:xfrm>
            <a:off x="0" y="0"/>
            <a:ext cx="9144000" cy="14652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 sz="2400">
              <a:latin typeface="Arial" pitchFamily="68" charset="0"/>
              <a:ea typeface="ＭＳ Ｐゴシック" pitchFamily="68" charset="-128"/>
              <a:cs typeface="ＭＳ Ｐゴシック" pitchFamily="68" charset="-12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grpSp>
        <p:nvGrpSpPr>
          <p:cNvPr id="9" name="4 Grupo"/>
          <p:cNvGrpSpPr>
            <a:grpSpLocks/>
          </p:cNvGrpSpPr>
          <p:nvPr userDrawn="1"/>
        </p:nvGrpSpPr>
        <p:grpSpPr bwMode="auto">
          <a:xfrm>
            <a:off x="1677974" y="6563675"/>
            <a:ext cx="5874399" cy="309565"/>
            <a:chOff x="1769946" y="6574968"/>
            <a:chExt cx="5873298" cy="310416"/>
          </a:xfrm>
        </p:grpSpPr>
        <p:sp>
          <p:nvSpPr>
            <p:cNvPr id="10" name="3 Marcador de fecha"/>
            <p:cNvSpPr txBox="1">
              <a:spLocks/>
            </p:cNvSpPr>
            <p:nvPr/>
          </p:nvSpPr>
          <p:spPr bwMode="auto">
            <a:xfrm>
              <a:off x="5738601" y="6581337"/>
              <a:ext cx="1904643" cy="30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1000" i="1" dirty="0" smtClean="0">
                  <a:solidFill>
                    <a:srgbClr val="0D3867"/>
                  </a:solidFill>
                  <a:latin typeface="+mn-lt"/>
                </a:rPr>
                <a:t>Sevilla,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+mn-lt"/>
                </a:rPr>
                <a:t> </a:t>
              </a:r>
              <a:r>
                <a:rPr lang="fr-FR" sz="1000" i="1" dirty="0" smtClean="0">
                  <a:solidFill>
                    <a:srgbClr val="0D3867"/>
                  </a:solidFill>
                  <a:latin typeface="+mn-lt"/>
                </a:rPr>
                <a:t>26 de </a:t>
              </a:r>
              <a:r>
                <a:rPr lang="fr-FR" sz="1000" i="1" dirty="0" err="1" smtClean="0">
                  <a:solidFill>
                    <a:srgbClr val="0D3867"/>
                  </a:solidFill>
                  <a:latin typeface="+mn-lt"/>
                </a:rPr>
                <a:t>Marzo</a:t>
              </a:r>
              <a:r>
                <a:rPr lang="fr-FR" sz="1000" i="1" dirty="0" smtClean="0">
                  <a:solidFill>
                    <a:srgbClr val="0D3867"/>
                  </a:solidFill>
                  <a:latin typeface="+mn-lt"/>
                </a:rPr>
                <a:t> de </a:t>
              </a:r>
              <a:r>
                <a:rPr lang="fr-FR" sz="1000" i="1" dirty="0">
                  <a:solidFill>
                    <a:srgbClr val="0D3867"/>
                  </a:solidFill>
                  <a:latin typeface="+mn-lt"/>
                </a:rPr>
                <a:t>2014</a:t>
              </a:r>
              <a:endParaRPr lang="fr-FR" i="1" dirty="0">
                <a:solidFill>
                  <a:srgbClr val="0D3867"/>
                </a:solidFill>
                <a:latin typeface="+mn-lt"/>
              </a:endParaRPr>
            </a:p>
          </p:txBody>
        </p:sp>
        <p:sp>
          <p:nvSpPr>
            <p:cNvPr id="11" name="3 Marcador de fecha"/>
            <p:cNvSpPr txBox="1">
              <a:spLocks/>
            </p:cNvSpPr>
            <p:nvPr/>
          </p:nvSpPr>
          <p:spPr bwMode="auto">
            <a:xfrm>
              <a:off x="1769946" y="6574968"/>
              <a:ext cx="3691833" cy="283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i="1" dirty="0" err="1" smtClean="0">
                  <a:solidFill>
                    <a:srgbClr val="0D3867"/>
                  </a:solidFill>
                  <a:latin typeface="+mn-lt"/>
                </a:rPr>
                <a:t>Jornada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+mn-lt"/>
                </a:rPr>
                <a:t> </a:t>
              </a:r>
              <a:r>
                <a:rPr lang="fr-FR" sz="1000" i="1" baseline="0" dirty="0" err="1" smtClean="0">
                  <a:solidFill>
                    <a:srgbClr val="0D3867"/>
                  </a:solidFill>
                  <a:latin typeface="+mn-lt"/>
                </a:rPr>
                <a:t>Técnica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+mn-lt"/>
                </a:rPr>
                <a:t> </a:t>
              </a:r>
              <a:r>
                <a:rPr lang="es-ES" sz="1000" i="1" kern="1200" baseline="0" dirty="0" smtClean="0">
                  <a:solidFill>
                    <a:srgbClr val="0D3867"/>
                  </a:solidFill>
                  <a:latin typeface="+mn-lt"/>
                  <a:ea typeface="MS PGothic" pitchFamily="34" charset="-128"/>
                  <a:cs typeface="+mn-cs"/>
                </a:rPr>
                <a:t>“</a:t>
              </a:r>
              <a:r>
                <a:rPr lang="fr-FR" sz="1000" i="1" baseline="0" dirty="0" err="1" smtClean="0">
                  <a:solidFill>
                    <a:srgbClr val="0D3867"/>
                  </a:solidFill>
                  <a:latin typeface="+mn-lt"/>
                </a:rPr>
                <a:t>Mezclas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+mn-lt"/>
                </a:rPr>
                <a:t> </a:t>
              </a:r>
              <a:r>
                <a:rPr lang="fr-FR" sz="1000" i="1" baseline="0" dirty="0" err="1" smtClean="0">
                  <a:solidFill>
                    <a:srgbClr val="0D3867"/>
                  </a:solidFill>
                  <a:latin typeface="+mn-lt"/>
                </a:rPr>
                <a:t>bituminosas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+mn-lt"/>
                </a:rPr>
                <a:t> con </a:t>
              </a:r>
              <a:r>
                <a:rPr lang="fr-FR" sz="1000" i="1" baseline="0" dirty="0" err="1" smtClean="0">
                  <a:solidFill>
                    <a:srgbClr val="0D3867"/>
                  </a:solidFill>
                  <a:latin typeface="+mn-lt"/>
                </a:rPr>
                <a:t>polvo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+mn-lt"/>
                </a:rPr>
                <a:t> </a:t>
              </a:r>
              <a:r>
                <a:rPr lang="fr-FR" sz="1000" i="1" kern="1200" baseline="0" dirty="0" smtClean="0">
                  <a:solidFill>
                    <a:srgbClr val="0D3867"/>
                  </a:solidFill>
                  <a:latin typeface="+mn-lt"/>
                  <a:ea typeface="MS PGothic" pitchFamily="34" charset="-128"/>
                  <a:cs typeface="+mn-cs"/>
                </a:rPr>
                <a:t>de </a:t>
              </a:r>
              <a:r>
                <a:rPr lang="fr-FR" sz="1000" i="1" kern="1200" baseline="0" dirty="0" err="1" smtClean="0">
                  <a:solidFill>
                    <a:srgbClr val="0D3867"/>
                  </a:solidFill>
                  <a:latin typeface="+mn-lt"/>
                  <a:ea typeface="MS PGothic" pitchFamily="34" charset="-128"/>
                  <a:cs typeface="+mn-cs"/>
                </a:rPr>
                <a:t>neumático</a:t>
              </a:r>
              <a:r>
                <a:rPr lang="es-ES" sz="1000" i="1" kern="1200" baseline="0" dirty="0" smtClean="0">
                  <a:solidFill>
                    <a:srgbClr val="0D3867"/>
                  </a:solidFill>
                  <a:latin typeface="+mn-lt"/>
                  <a:ea typeface="MS PGothic" pitchFamily="34" charset="-128"/>
                  <a:cs typeface="+mn-cs"/>
                </a:rPr>
                <a:t>”</a:t>
              </a:r>
              <a:r>
                <a:rPr lang="fr-FR" sz="1000" i="1" kern="1200" baseline="0" dirty="0" smtClean="0">
                  <a:solidFill>
                    <a:srgbClr val="0D3867"/>
                  </a:solidFill>
                  <a:latin typeface="+mn-lt"/>
                  <a:ea typeface="MS PGothic" pitchFamily="34" charset="-128"/>
                  <a:cs typeface="+mn-cs"/>
                </a:rPr>
                <a:t> </a:t>
              </a:r>
              <a:r>
                <a:rPr lang="es-ES" sz="1000" i="1" kern="1200" baseline="0" dirty="0" smtClean="0">
                  <a:solidFill>
                    <a:srgbClr val="0D3867"/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 </a:t>
              </a:r>
              <a:endParaRPr lang="fr-FR" i="1" dirty="0">
                <a:solidFill>
                  <a:srgbClr val="0D3867"/>
                </a:solidFill>
                <a:latin typeface="+mn-lt"/>
              </a:endParaRPr>
            </a:p>
          </p:txBody>
        </p:sp>
      </p:grp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arrol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grpSp>
        <p:nvGrpSpPr>
          <p:cNvPr id="9" name="4 Grupo"/>
          <p:cNvGrpSpPr>
            <a:grpSpLocks/>
          </p:cNvGrpSpPr>
          <p:nvPr userDrawn="1"/>
        </p:nvGrpSpPr>
        <p:grpSpPr bwMode="auto">
          <a:xfrm>
            <a:off x="1677974" y="6563675"/>
            <a:ext cx="5874399" cy="309565"/>
            <a:chOff x="1769946" y="6574968"/>
            <a:chExt cx="5873298" cy="310416"/>
          </a:xfrm>
        </p:grpSpPr>
        <p:sp>
          <p:nvSpPr>
            <p:cNvPr id="10" name="3 Marcador de fecha"/>
            <p:cNvSpPr txBox="1">
              <a:spLocks/>
            </p:cNvSpPr>
            <p:nvPr/>
          </p:nvSpPr>
          <p:spPr bwMode="auto">
            <a:xfrm>
              <a:off x="5738601" y="6581337"/>
              <a:ext cx="1904643" cy="30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1000" i="1" dirty="0" smtClean="0">
                  <a:solidFill>
                    <a:srgbClr val="0D3867"/>
                  </a:solidFill>
                  <a:latin typeface="+mn-lt"/>
                </a:rPr>
                <a:t>Sevilla,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+mn-lt"/>
                </a:rPr>
                <a:t> </a:t>
              </a:r>
              <a:r>
                <a:rPr lang="fr-FR" sz="1000" i="1" dirty="0" smtClean="0">
                  <a:solidFill>
                    <a:srgbClr val="0D3867"/>
                  </a:solidFill>
                  <a:latin typeface="+mn-lt"/>
                </a:rPr>
                <a:t>26 de </a:t>
              </a:r>
              <a:r>
                <a:rPr lang="fr-FR" sz="1000" i="1" dirty="0" err="1" smtClean="0">
                  <a:solidFill>
                    <a:srgbClr val="0D3867"/>
                  </a:solidFill>
                  <a:latin typeface="+mn-lt"/>
                </a:rPr>
                <a:t>Marzo</a:t>
              </a:r>
              <a:r>
                <a:rPr lang="fr-FR" sz="1000" i="1" dirty="0" smtClean="0">
                  <a:solidFill>
                    <a:srgbClr val="0D3867"/>
                  </a:solidFill>
                  <a:latin typeface="+mn-lt"/>
                </a:rPr>
                <a:t> de </a:t>
              </a:r>
              <a:r>
                <a:rPr lang="fr-FR" sz="1000" i="1" dirty="0">
                  <a:solidFill>
                    <a:srgbClr val="0D3867"/>
                  </a:solidFill>
                  <a:latin typeface="+mn-lt"/>
                </a:rPr>
                <a:t>2014</a:t>
              </a:r>
              <a:endParaRPr lang="fr-FR" i="1" dirty="0">
                <a:solidFill>
                  <a:srgbClr val="0D3867"/>
                </a:solidFill>
                <a:latin typeface="+mn-lt"/>
              </a:endParaRPr>
            </a:p>
          </p:txBody>
        </p:sp>
        <p:sp>
          <p:nvSpPr>
            <p:cNvPr id="11" name="3 Marcador de fecha"/>
            <p:cNvSpPr txBox="1">
              <a:spLocks/>
            </p:cNvSpPr>
            <p:nvPr/>
          </p:nvSpPr>
          <p:spPr bwMode="auto">
            <a:xfrm>
              <a:off x="1769946" y="6574968"/>
              <a:ext cx="3691833" cy="283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i="1" dirty="0" err="1" smtClean="0">
                  <a:solidFill>
                    <a:srgbClr val="0D3867"/>
                  </a:solidFill>
                  <a:latin typeface="+mn-lt"/>
                </a:rPr>
                <a:t>Jornada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+mn-lt"/>
                </a:rPr>
                <a:t> </a:t>
              </a:r>
              <a:r>
                <a:rPr lang="fr-FR" sz="1000" i="1" baseline="0" dirty="0" err="1" smtClean="0">
                  <a:solidFill>
                    <a:srgbClr val="0D3867"/>
                  </a:solidFill>
                  <a:latin typeface="+mn-lt"/>
                </a:rPr>
                <a:t>Técnica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+mn-lt"/>
                </a:rPr>
                <a:t> </a:t>
              </a:r>
              <a:r>
                <a:rPr lang="es-ES" sz="1000" i="1" kern="1200" baseline="0" dirty="0" smtClean="0">
                  <a:solidFill>
                    <a:srgbClr val="0D3867"/>
                  </a:solidFill>
                  <a:latin typeface="+mn-lt"/>
                  <a:ea typeface="MS PGothic" pitchFamily="34" charset="-128"/>
                  <a:cs typeface="+mn-cs"/>
                </a:rPr>
                <a:t>“</a:t>
              </a:r>
              <a:r>
                <a:rPr lang="fr-FR" sz="1000" i="1" baseline="0" dirty="0" err="1" smtClean="0">
                  <a:solidFill>
                    <a:srgbClr val="0D3867"/>
                  </a:solidFill>
                  <a:latin typeface="+mn-lt"/>
                </a:rPr>
                <a:t>Mezclas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+mn-lt"/>
                </a:rPr>
                <a:t> </a:t>
              </a:r>
              <a:r>
                <a:rPr lang="fr-FR" sz="1000" i="1" baseline="0" dirty="0" err="1" smtClean="0">
                  <a:solidFill>
                    <a:srgbClr val="0D3867"/>
                  </a:solidFill>
                  <a:latin typeface="+mn-lt"/>
                </a:rPr>
                <a:t>bituminosas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+mn-lt"/>
                </a:rPr>
                <a:t> con </a:t>
              </a:r>
              <a:r>
                <a:rPr lang="fr-FR" sz="1000" i="1" baseline="0" dirty="0" err="1" smtClean="0">
                  <a:solidFill>
                    <a:srgbClr val="0D3867"/>
                  </a:solidFill>
                  <a:latin typeface="+mn-lt"/>
                </a:rPr>
                <a:t>polvo</a:t>
              </a:r>
              <a:r>
                <a:rPr lang="fr-FR" sz="1000" i="1" baseline="0" dirty="0" smtClean="0">
                  <a:solidFill>
                    <a:srgbClr val="0D3867"/>
                  </a:solidFill>
                  <a:latin typeface="+mn-lt"/>
                </a:rPr>
                <a:t> </a:t>
              </a:r>
              <a:r>
                <a:rPr lang="fr-FR" sz="1000" i="1" kern="1200" baseline="0" dirty="0" smtClean="0">
                  <a:solidFill>
                    <a:srgbClr val="0D3867"/>
                  </a:solidFill>
                  <a:latin typeface="+mn-lt"/>
                  <a:ea typeface="MS PGothic" pitchFamily="34" charset="-128"/>
                  <a:cs typeface="+mn-cs"/>
                </a:rPr>
                <a:t>de </a:t>
              </a:r>
              <a:r>
                <a:rPr lang="fr-FR" sz="1000" i="1" kern="1200" baseline="0" dirty="0" err="1" smtClean="0">
                  <a:solidFill>
                    <a:srgbClr val="0D3867"/>
                  </a:solidFill>
                  <a:latin typeface="+mn-lt"/>
                  <a:ea typeface="MS PGothic" pitchFamily="34" charset="-128"/>
                  <a:cs typeface="+mn-cs"/>
                </a:rPr>
                <a:t>neumático</a:t>
              </a:r>
              <a:r>
                <a:rPr lang="es-ES" sz="1000" i="1" kern="1200" baseline="0" dirty="0" smtClean="0">
                  <a:solidFill>
                    <a:srgbClr val="0D3867"/>
                  </a:solidFill>
                  <a:latin typeface="+mn-lt"/>
                  <a:ea typeface="MS PGothic" pitchFamily="34" charset="-128"/>
                  <a:cs typeface="+mn-cs"/>
                </a:rPr>
                <a:t>”</a:t>
              </a:r>
              <a:r>
                <a:rPr lang="fr-FR" sz="1000" i="1" kern="1200" baseline="0" dirty="0" smtClean="0">
                  <a:solidFill>
                    <a:srgbClr val="0D3867"/>
                  </a:solidFill>
                  <a:latin typeface="+mn-lt"/>
                  <a:ea typeface="MS PGothic" pitchFamily="34" charset="-128"/>
                  <a:cs typeface="+mn-cs"/>
                </a:rPr>
                <a:t> </a:t>
              </a:r>
              <a:r>
                <a:rPr lang="es-ES" sz="1000" i="1" kern="1200" baseline="0" dirty="0" smtClean="0">
                  <a:solidFill>
                    <a:srgbClr val="0D3867"/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 </a:t>
              </a:r>
              <a:endParaRPr lang="fr-FR" i="1" dirty="0">
                <a:solidFill>
                  <a:srgbClr val="0D3867"/>
                </a:solidFill>
                <a:latin typeface="+mn-lt"/>
              </a:endParaRPr>
            </a:p>
          </p:txBody>
        </p:sp>
      </p:grp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 userDrawn="1"/>
        </p:nvGrpSpPr>
        <p:grpSpPr bwMode="auto">
          <a:xfrm>
            <a:off x="0" y="304800"/>
            <a:ext cx="9140825" cy="749300"/>
            <a:chOff x="0" y="192"/>
            <a:chExt cx="5758" cy="472"/>
          </a:xfrm>
        </p:grpSpPr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0" y="192"/>
              <a:ext cx="1882" cy="471"/>
            </a:xfrm>
            <a:prstGeom prst="rect">
              <a:avLst/>
            </a:prstGeom>
            <a:solidFill>
              <a:srgbClr val="AFC7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ES">
                <a:latin typeface="Arial" charset="0"/>
                <a:ea typeface="ＭＳ Ｐゴシック" pitchFamily="-107" charset="-128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1872" y="192"/>
              <a:ext cx="3886" cy="472"/>
            </a:xfrm>
            <a:prstGeom prst="rect">
              <a:avLst/>
            </a:prstGeom>
            <a:solidFill>
              <a:srgbClr val="5EC6E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ES">
                <a:latin typeface="Arial" charset="0"/>
                <a:ea typeface="ＭＳ Ｐゴシック" pitchFamily="-107" charset="-128"/>
              </a:endParaRPr>
            </a:p>
          </p:txBody>
        </p:sp>
      </p:grpSp>
      <p:pic>
        <p:nvPicPr>
          <p:cNvPr id="1027" name="Image 10" descr="Fond slide 3.jp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44575"/>
            <a:ext cx="914400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30" name="Image 8" descr="eiffage-TP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6607175"/>
            <a:ext cx="6096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163638" y="6578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eaLnBrk="0" hangingPunct="0">
              <a:spcBef>
                <a:spcPct val="50000"/>
              </a:spcBef>
              <a:defRPr/>
            </a:pPr>
            <a:fld id="{6839BB0B-A02D-4617-AFE0-3EF2923119FD}" type="slidenum">
              <a:rPr lang="fr-FR" sz="1200" b="1">
                <a:solidFill>
                  <a:srgbClr val="0D3867"/>
                </a:solidFill>
                <a:latin typeface="Arial" charset="0"/>
                <a:ea typeface="ＭＳ Ｐゴシック" pitchFamily="-107" charset="-128"/>
              </a:rPr>
              <a:pPr eaLnBrk="0" hangingPunct="0">
                <a:spcBef>
                  <a:spcPct val="50000"/>
                </a:spcBef>
                <a:defRPr/>
              </a:pPr>
              <a:t>‹Nº›</a:t>
            </a:fld>
            <a:endParaRPr lang="fr-FR" sz="1200" b="1" dirty="0">
              <a:solidFill>
                <a:srgbClr val="0D3867"/>
              </a:solidFill>
              <a:latin typeface="Arial" charset="0"/>
              <a:ea typeface="ＭＳ Ｐゴシック" pitchFamily="-107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11" r:id="rId5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pitchFamily="34" charset="0"/>
          <a:ea typeface="MS PGothic" pitchFamily="34" charset="-128"/>
          <a:cs typeface="ＭＳ Ｐゴシック" pitchFamily="68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pitchFamily="34" charset="0"/>
          <a:ea typeface="MS PGothic" pitchFamily="34" charset="-128"/>
          <a:cs typeface="ＭＳ Ｐゴシック" pitchFamily="68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pitchFamily="34" charset="0"/>
          <a:ea typeface="MS PGothic" pitchFamily="34" charset="-128"/>
          <a:cs typeface="ＭＳ Ｐゴシック" pitchFamily="68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pitchFamily="34" charset="0"/>
          <a:ea typeface="MS PGothic" pitchFamily="34" charset="-128"/>
          <a:cs typeface="ＭＳ Ｐゴシック" pitchFamily="68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Arial" pitchFamily="68" charset="0"/>
          <a:ea typeface="ＭＳ Ｐゴシック" pitchFamily="68" charset="-128"/>
          <a:cs typeface="ＭＳ Ｐゴシック" pitchFamily="68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Arial" pitchFamily="68" charset="0"/>
          <a:ea typeface="ＭＳ Ｐゴシック" pitchFamily="68" charset="-128"/>
          <a:cs typeface="ＭＳ Ｐゴシック" pitchFamily="68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Arial" pitchFamily="68" charset="0"/>
          <a:ea typeface="ＭＳ Ｐゴシック" pitchFamily="68" charset="-128"/>
          <a:cs typeface="ＭＳ Ｐゴシック" pitchFamily="68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Arial" pitchFamily="68" charset="0"/>
          <a:ea typeface="ＭＳ Ｐゴシック" pitchFamily="68" charset="-128"/>
          <a:cs typeface="ＭＳ Ｐゴシック" pitchFamily="6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400" b="1">
          <a:solidFill>
            <a:srgbClr val="0D3867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b="1">
          <a:solidFill>
            <a:srgbClr val="D74829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1"/>
        </a:buBlip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1"/>
        </a:buBlip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1"/>
        </a:buBlip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1"/>
        </a:buBlip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emf"/><Relationship Id="rId3" Type="http://schemas.openxmlformats.org/officeDocument/2006/relationships/hyperlink" Target="http://www.proyectosma.eu/" TargetMode="External"/><Relationship Id="rId7" Type="http://schemas.openxmlformats.org/officeDocument/2006/relationships/image" Target="http://www.faustmann-conference.de/uploads/RTEmagicC_Rettenmaier_Soehne_01.jpg.jpg" TargetMode="Externa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11" Type="http://schemas.openxmlformats.org/officeDocument/2006/relationships/image" Target="../media/image30.jpeg"/><Relationship Id="rId5" Type="http://schemas.openxmlformats.org/officeDocument/2006/relationships/image" Target="../media/image26.jpeg"/><Relationship Id="rId15" Type="http://schemas.openxmlformats.org/officeDocument/2006/relationships/image" Target="../media/image5.png"/><Relationship Id="rId10" Type="http://schemas.openxmlformats.org/officeDocument/2006/relationships/image" Target="cid:image001.jpg@01CACF3A.80F05F90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29.jpeg"/><Relationship Id="rId1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emf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4" descr="masqu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676275" y="457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s-ES"/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/>
          </a:p>
        </p:txBody>
      </p:sp>
      <p:sp>
        <p:nvSpPr>
          <p:cNvPr id="14341" name="Rectangle 13"/>
          <p:cNvSpPr>
            <a:spLocks noChangeArrowheads="1"/>
          </p:cNvSpPr>
          <p:nvPr/>
        </p:nvSpPr>
        <p:spPr bwMode="auto">
          <a:xfrm>
            <a:off x="676275" y="457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s-ES"/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/>
          </a:p>
        </p:txBody>
      </p:sp>
      <p:sp>
        <p:nvSpPr>
          <p:cNvPr id="14343" name="Rectangle 4"/>
          <p:cNvSpPr txBox="1">
            <a:spLocks noChangeArrowheads="1"/>
          </p:cNvSpPr>
          <p:nvPr/>
        </p:nvSpPr>
        <p:spPr bwMode="auto">
          <a:xfrm>
            <a:off x="42672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fr-FR" sz="1000">
                <a:solidFill>
                  <a:schemeClr val="bg1"/>
                </a:solidFill>
              </a:rPr>
              <a:t>23 et 24 septembre 2010</a:t>
            </a:r>
          </a:p>
        </p:txBody>
      </p:sp>
      <p:sp>
        <p:nvSpPr>
          <p:cNvPr id="14344" name="Rectangle 5"/>
          <p:cNvSpPr txBox="1">
            <a:spLocks noChangeArrowheads="1"/>
          </p:cNvSpPr>
          <p:nvPr/>
        </p:nvSpPr>
        <p:spPr bwMode="auto">
          <a:xfrm>
            <a:off x="2195513" y="6524625"/>
            <a:ext cx="424815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fr-FR" sz="1000">
                <a:solidFill>
                  <a:schemeClr val="bg1"/>
                </a:solidFill>
              </a:rPr>
              <a:t>Réunion des Administratifs 2010</a:t>
            </a:r>
            <a:endParaRPr lang="fr-FR" sz="1000" b="1">
              <a:solidFill>
                <a:schemeClr val="bg1"/>
              </a:solidFill>
            </a:endParaRPr>
          </a:p>
        </p:txBody>
      </p:sp>
      <p:sp>
        <p:nvSpPr>
          <p:cNvPr id="14346" name="Rectangle 6"/>
          <p:cNvSpPr txBox="1">
            <a:spLocks noChangeArrowheads="1"/>
          </p:cNvSpPr>
          <p:nvPr/>
        </p:nvSpPr>
        <p:spPr bwMode="auto">
          <a:xfrm>
            <a:off x="2852738" y="2141538"/>
            <a:ext cx="6062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" sz="2800" b="1" dirty="0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Experiencias con mezclas bituminosas con NFU por vía seca</a:t>
            </a:r>
            <a:endParaRPr lang="es-ES" sz="2800" b="1" dirty="0">
              <a:solidFill>
                <a:schemeClr val="bg1"/>
              </a:solidFill>
              <a:latin typeface="HelveticaNeueLT Std Cn" panose="020B0506030502030204" pitchFamily="34" charset="0"/>
            </a:endParaRPr>
          </a:p>
        </p:txBody>
      </p:sp>
      <p:sp>
        <p:nvSpPr>
          <p:cNvPr id="14347" name="Rectangle 6"/>
          <p:cNvSpPr txBox="1">
            <a:spLocks noChangeArrowheads="1"/>
          </p:cNvSpPr>
          <p:nvPr/>
        </p:nvSpPr>
        <p:spPr bwMode="auto">
          <a:xfrm>
            <a:off x="5148263" y="3933825"/>
            <a:ext cx="39957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" dirty="0">
                <a:latin typeface="HelveticaNeueLT Std Cn" panose="020B0506030502030204" pitchFamily="34" charset="0"/>
              </a:rPr>
              <a:t>Mª Elena Hidalgo Pérez</a:t>
            </a:r>
          </a:p>
          <a:p>
            <a:pPr algn="r"/>
            <a:r>
              <a:rPr lang="es-ES" i="1" dirty="0">
                <a:latin typeface="HelveticaNeueLT Std Cn" panose="020B0506030502030204" pitchFamily="34" charset="0"/>
              </a:rPr>
              <a:t>Dra. Ingeniero de Caminos, Canales y Puertos</a:t>
            </a:r>
          </a:p>
          <a:p>
            <a:pPr algn="r"/>
            <a:r>
              <a:rPr lang="es-ES" dirty="0">
                <a:latin typeface="HelveticaNeueLT Std Cn" panose="020B0506030502030204" pitchFamily="34" charset="0"/>
              </a:rPr>
              <a:t>Dirección </a:t>
            </a:r>
            <a:r>
              <a:rPr lang="es-ES" dirty="0" smtClean="0">
                <a:latin typeface="HelveticaNeueLT Std Cn" panose="020B0506030502030204" pitchFamily="34" charset="0"/>
              </a:rPr>
              <a:t>Técnica</a:t>
            </a:r>
            <a:endParaRPr lang="es-ES" dirty="0">
              <a:latin typeface="HelveticaNeueLT Std Cn" panose="020B0506030502030204" pitchFamily="34" charset="0"/>
            </a:endParaRPr>
          </a:p>
        </p:txBody>
      </p:sp>
      <p:sp>
        <p:nvSpPr>
          <p:cNvPr id="14348" name="17 Rectángulo"/>
          <p:cNvSpPr>
            <a:spLocks noChangeArrowheads="1"/>
          </p:cNvSpPr>
          <p:nvPr/>
        </p:nvSpPr>
        <p:spPr bwMode="auto">
          <a:xfrm>
            <a:off x="6390951" y="5515171"/>
            <a:ext cx="23212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dirty="0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Madrid, 3 de diciembre de 2014</a:t>
            </a:r>
            <a:endParaRPr lang="es-ES" dirty="0">
              <a:latin typeface="HelveticaNeueLT Std Cn" panose="020B0506030502030204" pitchFamily="34" charset="0"/>
            </a:endParaRPr>
          </a:p>
        </p:txBody>
      </p:sp>
      <p:sp>
        <p:nvSpPr>
          <p:cNvPr id="14349" name="20 Rectángulo"/>
          <p:cNvSpPr>
            <a:spLocks noChangeArrowheads="1"/>
          </p:cNvSpPr>
          <p:nvPr/>
        </p:nvSpPr>
        <p:spPr bwMode="auto">
          <a:xfrm>
            <a:off x="189638" y="5526631"/>
            <a:ext cx="46149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dirty="0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VI Jornada técnica “Mezclas bituminosas con polvo de neumático”</a:t>
            </a:r>
            <a:endParaRPr lang="es-ES" dirty="0">
              <a:latin typeface="HelveticaNeueLT Std Cn" panose="020B05060305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discontinuas</a:t>
            </a:r>
          </a:p>
        </p:txBody>
      </p:sp>
      <p:sp>
        <p:nvSpPr>
          <p:cNvPr id="8" name="4 Marcador de pie de página"/>
          <p:cNvSpPr txBox="1">
            <a:spLocks/>
          </p:cNvSpPr>
          <p:nvPr/>
        </p:nvSpPr>
        <p:spPr>
          <a:xfrm>
            <a:off x="1481138" y="6578600"/>
            <a:ext cx="46101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endParaRPr lang="fr-FR" sz="1000" dirty="0">
              <a:solidFill>
                <a:srgbClr val="0D3867"/>
              </a:solidFill>
              <a:latin typeface="+mj-lt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810449" y="1172699"/>
            <a:ext cx="7933501" cy="28481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600" dirty="0" smtClean="0">
                <a:latin typeface="HelveticaNeueLT Std Cn" panose="020B0506030502030204" pitchFamily="34" charset="0"/>
              </a:rPr>
              <a:t>Junta de Andalucía</a:t>
            </a:r>
          </a:p>
        </p:txBody>
      </p:sp>
      <p:sp>
        <p:nvSpPr>
          <p:cNvPr id="6" name="Rectángulo redondeado 5"/>
          <p:cNvSpPr/>
          <p:nvPr/>
        </p:nvSpPr>
        <p:spPr bwMode="auto">
          <a:xfrm>
            <a:off x="972123" y="1720937"/>
            <a:ext cx="6930534" cy="1826836"/>
          </a:xfrm>
          <a:prstGeom prst="roundRect">
            <a:avLst/>
          </a:prstGeom>
          <a:solidFill>
            <a:srgbClr val="99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99CC00">
                <a:alpha val="61000"/>
              </a:srgb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600" dirty="0" smtClean="0">
                <a:latin typeface="HelveticaNeueLT Std Cn" panose="020B0506030502030204" pitchFamily="34" charset="0"/>
              </a:rPr>
              <a:t>Año 2009: </a:t>
            </a:r>
            <a:r>
              <a:rPr lang="es-ES" sz="2600" dirty="0" err="1" smtClean="0">
                <a:latin typeface="HelveticaNeueLT Std Cn" panose="020B0506030502030204" pitchFamily="34" charset="0"/>
              </a:rPr>
              <a:t>Crta</a:t>
            </a:r>
            <a:r>
              <a:rPr lang="es-ES" sz="2600" dirty="0">
                <a:latin typeface="HelveticaNeueLT Std Cn" panose="020B0506030502030204" pitchFamily="34" charset="0"/>
              </a:rPr>
              <a:t>. A-5054. De Isla Cristina a Isla </a:t>
            </a:r>
            <a:r>
              <a:rPr lang="es-ES" sz="2600" dirty="0" err="1">
                <a:latin typeface="HelveticaNeueLT Std Cn" panose="020B0506030502030204" pitchFamily="34" charset="0"/>
              </a:rPr>
              <a:t>Antilla</a:t>
            </a:r>
            <a:endParaRPr lang="es-ES" sz="2600" dirty="0">
              <a:latin typeface="HelveticaNeueLT Std Cn" panose="020B0506030502030204" pitchFamily="34" charset="0"/>
            </a:endParaRPr>
          </a:p>
          <a:p>
            <a:pPr>
              <a:defRPr/>
            </a:pPr>
            <a:r>
              <a:rPr lang="es-ES" sz="2600" dirty="0">
                <a:latin typeface="HelveticaNeueLT Std Cn" panose="020B0506030502030204" pitchFamily="34" charset="0"/>
              </a:rPr>
              <a:t>A través de un convenio I+D con GIASA (AOPJA)</a:t>
            </a:r>
          </a:p>
          <a:p>
            <a:pPr>
              <a:defRPr/>
            </a:pPr>
            <a:r>
              <a:rPr lang="es-ES" sz="2600" dirty="0">
                <a:latin typeface="HelveticaNeueLT Std Cn" panose="020B0506030502030204" pitchFamily="34" charset="0"/>
              </a:rPr>
              <a:t>Planta de </a:t>
            </a:r>
            <a:r>
              <a:rPr lang="es-ES" sz="2600" dirty="0" err="1">
                <a:latin typeface="HelveticaNeueLT Std Cn" panose="020B0506030502030204" pitchFamily="34" charset="0"/>
              </a:rPr>
              <a:t>Cartaya</a:t>
            </a:r>
            <a:r>
              <a:rPr lang="es-ES" sz="2600" dirty="0">
                <a:latin typeface="HelveticaNeueLT Std Cn" panose="020B0506030502030204" pitchFamily="34" charset="0"/>
              </a:rPr>
              <a:t> (</a:t>
            </a:r>
            <a:r>
              <a:rPr lang="es-ES" sz="2600" dirty="0" err="1">
                <a:latin typeface="HelveticaNeueLT Std Cn" panose="020B0506030502030204" pitchFamily="34" charset="0"/>
              </a:rPr>
              <a:t>Eiffage</a:t>
            </a:r>
            <a:r>
              <a:rPr lang="es-ES" sz="2600" dirty="0">
                <a:latin typeface="HelveticaNeueLT Std Cn" panose="020B0506030502030204" pitchFamily="34" charset="0"/>
              </a:rPr>
              <a:t> Infraestructuras)</a:t>
            </a:r>
          </a:p>
          <a:p>
            <a:pPr>
              <a:defRPr/>
            </a:pPr>
            <a:r>
              <a:rPr lang="es-ES" sz="2600" dirty="0">
                <a:latin typeface="HelveticaNeueLT Std Cn" panose="020B0506030502030204" pitchFamily="34" charset="0"/>
              </a:rPr>
              <a:t>Año 2009                              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NeueLT Std Cn" panose="020B0506030502030204" pitchFamily="34" charset="0"/>
              <a:ea typeface="ＭＳ Ｐゴシック" pitchFamily="68" charset="-128"/>
              <a:cs typeface="ＭＳ Ｐゴシック" pitchFamily="68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10448" y="3607446"/>
            <a:ext cx="7933501" cy="284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0D3867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b="1">
                <a:solidFill>
                  <a:srgbClr val="D74829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s-ES" sz="2600" kern="0" dirty="0" smtClean="0">
                <a:latin typeface="HelveticaNeueLT Std Cn" panose="020B0506030502030204" pitchFamily="34" charset="0"/>
              </a:rPr>
              <a:t>Ayuntamiento de Sevilla</a:t>
            </a:r>
          </a:p>
          <a:p>
            <a:pPr marL="0" indent="0">
              <a:buNone/>
              <a:defRPr/>
            </a:pPr>
            <a:endParaRPr lang="es-ES" sz="2600" kern="0" dirty="0" smtClean="0">
              <a:latin typeface="HelveticaNeueLT Std Cn" panose="020B050603050203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 bwMode="auto">
          <a:xfrm>
            <a:off x="972123" y="4164270"/>
            <a:ext cx="6930534" cy="1422337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C000">
                <a:alpha val="61000"/>
              </a:srgb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600" dirty="0" smtClean="0">
                <a:latin typeface="HelveticaNeueLT Std Cn" panose="020B0506030502030204" pitchFamily="34" charset="0"/>
              </a:rPr>
              <a:t>Año 2014: Nudo Gota de Leche</a:t>
            </a:r>
          </a:p>
          <a:p>
            <a:pPr>
              <a:defRPr/>
            </a:pPr>
            <a:r>
              <a:rPr lang="es-ES" sz="2600" dirty="0" smtClean="0">
                <a:latin typeface="HelveticaNeueLT Std Cn" panose="020B0506030502030204" pitchFamily="34" charset="0"/>
              </a:rPr>
              <a:t>Mezcla BBTM11A con NFU</a:t>
            </a:r>
          </a:p>
          <a:p>
            <a:pPr>
              <a:defRPr/>
            </a:pPr>
            <a:r>
              <a:rPr lang="es-ES" sz="2600" dirty="0">
                <a:latin typeface="HelveticaNeueLT Std Cn" panose="020B0506030502030204" pitchFamily="34" charset="0"/>
              </a:rPr>
              <a:t>Mezcla SMA sonoreductora con NFU</a:t>
            </a:r>
          </a:p>
          <a:p>
            <a:pPr>
              <a:defRPr/>
            </a:pPr>
            <a:endParaRPr lang="es-ES" sz="2600" dirty="0">
              <a:latin typeface="HelveticaNeueLT Std Cn" panose="020B0506030502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NeueLT Std Cn" panose="020B0506030502030204" pitchFamily="34" charset="0"/>
              <a:ea typeface="ＭＳ Ｐゴシック" pitchFamily="68" charset="-128"/>
              <a:cs typeface="ＭＳ Ｐゴシック" pitchFamily="68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discontinuas</a:t>
            </a:r>
          </a:p>
        </p:txBody>
      </p:sp>
      <p:sp>
        <p:nvSpPr>
          <p:cNvPr id="8" name="4 Marcador de pie de página"/>
          <p:cNvSpPr txBox="1">
            <a:spLocks/>
          </p:cNvSpPr>
          <p:nvPr/>
        </p:nvSpPr>
        <p:spPr>
          <a:xfrm>
            <a:off x="1481138" y="6578600"/>
            <a:ext cx="46101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endParaRPr lang="fr-FR" sz="1000" dirty="0">
              <a:solidFill>
                <a:srgbClr val="0D3867"/>
              </a:solidFill>
              <a:latin typeface="+mj-lt"/>
            </a:endParaRPr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3928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Times New Roman" pitchFamily="18" charset="0"/>
              </a:rPr>
              <a:t>-</a:t>
            </a: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2392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00" y="1035190"/>
            <a:ext cx="7884000" cy="54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discontinuas</a:t>
            </a:r>
          </a:p>
        </p:txBody>
      </p:sp>
      <p:sp>
        <p:nvSpPr>
          <p:cNvPr id="8" name="4 Marcador de pie de página"/>
          <p:cNvSpPr txBox="1">
            <a:spLocks/>
          </p:cNvSpPr>
          <p:nvPr/>
        </p:nvSpPr>
        <p:spPr>
          <a:xfrm>
            <a:off x="1481138" y="6578600"/>
            <a:ext cx="46101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endParaRPr lang="fr-FR" sz="1000" dirty="0">
              <a:solidFill>
                <a:srgbClr val="0D3867"/>
              </a:solidFill>
              <a:latin typeface="+mj-lt"/>
            </a:endParaRPr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3928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Times New Roman" pitchFamily="18" charset="0"/>
              </a:rPr>
              <a:t>-</a:t>
            </a: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449" y="1128374"/>
            <a:ext cx="4016871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9115"/>
            <a:ext cx="60719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94465"/>
            <a:ext cx="3967899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CuadroTexto"/>
          <p:cNvSpPr txBox="1"/>
          <p:nvPr/>
        </p:nvSpPr>
        <p:spPr>
          <a:xfrm>
            <a:off x="5324006" y="4697584"/>
            <a:ext cx="3682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BBTM11A 50/70 NFU </a:t>
            </a:r>
          </a:p>
          <a:p>
            <a:r>
              <a:rPr lang="es-ES" sz="2800" b="1" dirty="0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6 AÑOS DESPÚES (2014)</a:t>
            </a:r>
            <a:endParaRPr lang="es-ES" sz="2800" b="1" dirty="0">
              <a:solidFill>
                <a:schemeClr val="bg1"/>
              </a:solidFill>
              <a:latin typeface="HelveticaNeueLT Std Cn" panose="020B05060305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discontinuas</a:t>
            </a:r>
          </a:p>
        </p:txBody>
      </p:sp>
      <p:sp>
        <p:nvSpPr>
          <p:cNvPr id="8" name="4 Marcador de pie de página"/>
          <p:cNvSpPr txBox="1">
            <a:spLocks/>
          </p:cNvSpPr>
          <p:nvPr/>
        </p:nvSpPr>
        <p:spPr>
          <a:xfrm>
            <a:off x="1481138" y="6578600"/>
            <a:ext cx="46101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endParaRPr lang="fr-FR" sz="1000" dirty="0">
              <a:solidFill>
                <a:srgbClr val="0D3867"/>
              </a:solidFill>
              <a:latin typeface="+mj-lt"/>
            </a:endParaRPr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3928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Times New Roman" pitchFamily="18" charset="0"/>
              </a:rPr>
              <a:t>-</a:t>
            </a: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410" y="1061127"/>
            <a:ext cx="4124859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6019"/>
            <a:ext cx="478060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66099"/>
            <a:ext cx="5902793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CuadroTexto"/>
          <p:cNvSpPr txBox="1"/>
          <p:nvPr/>
        </p:nvSpPr>
        <p:spPr>
          <a:xfrm>
            <a:off x="0" y="2315461"/>
            <a:ext cx="3682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BBTM11A BM-3b</a:t>
            </a:r>
          </a:p>
          <a:p>
            <a:r>
              <a:rPr lang="es-ES" sz="2800" b="1" dirty="0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6 AÑOS DESPÚES (2014)</a:t>
            </a:r>
            <a:endParaRPr lang="es-ES" sz="2800" b="1" dirty="0">
              <a:solidFill>
                <a:schemeClr val="bg1"/>
              </a:solidFill>
              <a:latin typeface="HelveticaNeueLT Std Cn" panose="020B05060305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discontinuas</a:t>
            </a:r>
          </a:p>
        </p:txBody>
      </p:sp>
      <p:sp>
        <p:nvSpPr>
          <p:cNvPr id="8" name="4 Marcador de pie de página"/>
          <p:cNvSpPr txBox="1">
            <a:spLocks/>
          </p:cNvSpPr>
          <p:nvPr/>
        </p:nvSpPr>
        <p:spPr>
          <a:xfrm>
            <a:off x="1481138" y="6578600"/>
            <a:ext cx="46101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endParaRPr lang="fr-FR" sz="1000" dirty="0">
              <a:solidFill>
                <a:srgbClr val="0D3867"/>
              </a:solidFill>
              <a:latin typeface="+mj-lt"/>
            </a:endParaRPr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3928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Times New Roman" pitchFamily="18" charset="0"/>
              </a:rPr>
              <a:t>-</a:t>
            </a: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819" y="2124471"/>
            <a:ext cx="5938838" cy="44541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0599"/>
            <a:ext cx="5257800" cy="39433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537" y="4144010"/>
            <a:ext cx="3246120" cy="2434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9890"/>
            <a:ext cx="2678591" cy="2008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959" y="2109230"/>
            <a:ext cx="5938838" cy="4454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297" y="4128770"/>
            <a:ext cx="3246120" cy="2434590"/>
          </a:xfrm>
          <a:prstGeom prst="rect">
            <a:avLst/>
          </a:prstGeom>
        </p:spPr>
      </p:pic>
      <p:sp>
        <p:nvSpPr>
          <p:cNvPr id="20" name="25 CuadroTexto"/>
          <p:cNvSpPr txBox="1"/>
          <p:nvPr/>
        </p:nvSpPr>
        <p:spPr>
          <a:xfrm>
            <a:off x="1689786" y="943271"/>
            <a:ext cx="368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HelveticaNeueLT Std Cn" panose="020B0506030502030204" pitchFamily="34" charset="0"/>
              </a:rPr>
              <a:t>BBTM11A NFU</a:t>
            </a:r>
            <a:endParaRPr lang="es-ES" sz="2800" b="1" dirty="0">
              <a:latin typeface="HelveticaNeueLT Std Cn" panose="020B0506030502030204" pitchFamily="34" charset="0"/>
            </a:endParaRPr>
          </a:p>
        </p:txBody>
      </p:sp>
      <p:sp>
        <p:nvSpPr>
          <p:cNvPr id="21" name="25 CuadroTexto"/>
          <p:cNvSpPr txBox="1"/>
          <p:nvPr/>
        </p:nvSpPr>
        <p:spPr>
          <a:xfrm>
            <a:off x="3201643" y="5205737"/>
            <a:ext cx="368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HelveticaNeueLT Std Cn" panose="020B0506030502030204" pitchFamily="34" charset="0"/>
              </a:rPr>
              <a:t>SMA8 NFU</a:t>
            </a:r>
            <a:endParaRPr lang="es-ES" sz="2800" b="1" dirty="0">
              <a:latin typeface="HelveticaNeueLT Std Cn" panose="020B05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A9B02D-27D5-43E9-89BC-11A5A4ADE0B9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15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1414463" y="3071813"/>
            <a:ext cx="4316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S" sz="2800" b="1" dirty="0">
                <a:solidFill>
                  <a:schemeClr val="bg1"/>
                </a:solidFill>
                <a:latin typeface="HelveticaNeueLT Std Cn" panose="020B0506030502030204" pitchFamily="34" charset="0"/>
              </a:rPr>
              <a:t>Mezclas </a:t>
            </a:r>
            <a:r>
              <a:rPr lang="es-ES" sz="2800" b="1" dirty="0" err="1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antifisuras</a:t>
            </a:r>
            <a:endParaRPr lang="es-ES" sz="2800" b="1" dirty="0">
              <a:solidFill>
                <a:schemeClr val="bg1"/>
              </a:solidFill>
              <a:latin typeface="HelveticaNeueLT Std Cn" panose="020B05060305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</a:t>
            </a:r>
            <a:r>
              <a:rPr lang="es-ES" dirty="0" err="1" smtClean="0"/>
              <a:t>antifisuras</a:t>
            </a:r>
            <a:endParaRPr lang="es-ES" dirty="0" smtClean="0"/>
          </a:p>
        </p:txBody>
      </p:sp>
      <p:sp>
        <p:nvSpPr>
          <p:cNvPr id="8" name="4 Marcador de pie de página"/>
          <p:cNvSpPr txBox="1">
            <a:spLocks/>
          </p:cNvSpPr>
          <p:nvPr/>
        </p:nvSpPr>
        <p:spPr>
          <a:xfrm>
            <a:off x="1481138" y="6578600"/>
            <a:ext cx="46101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endParaRPr lang="fr-FR" sz="1000" dirty="0">
              <a:solidFill>
                <a:srgbClr val="0D3867"/>
              </a:solidFill>
              <a:latin typeface="+mj-lt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626504" y="1247060"/>
            <a:ext cx="7772400" cy="47069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dirty="0" smtClean="0">
                <a:latin typeface="HelveticaNeueLT Std Cn" panose="020B0506030502030204" pitchFamily="34" charset="0"/>
              </a:rPr>
              <a:t>Características:</a:t>
            </a:r>
          </a:p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Granulometría discontinua</a:t>
            </a:r>
          </a:p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Elevado contenido de </a:t>
            </a:r>
            <a:r>
              <a:rPr lang="es-ES" sz="2000" dirty="0" err="1" smtClean="0">
                <a:latin typeface="HelveticaNeueLT Std Cn" panose="020B0506030502030204" pitchFamily="34" charset="0"/>
              </a:rPr>
              <a:t>ligante</a:t>
            </a:r>
            <a:r>
              <a:rPr lang="es-ES" sz="2000" dirty="0" smtClean="0">
                <a:latin typeface="HelveticaNeueLT Std Cn" panose="020B0506030502030204" pitchFamily="34" charset="0"/>
              </a:rPr>
              <a:t> (8% betún + caucho)</a:t>
            </a:r>
          </a:p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Incorporación del 20% de caucho (sobre betún)</a:t>
            </a:r>
          </a:p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Excelente comportamiento a fatiga</a:t>
            </a:r>
          </a:p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Espesores de capa entre 2,5 y 5 cm</a:t>
            </a:r>
          </a:p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Granulometría caucho &lt; 0,5 mm</a:t>
            </a:r>
          </a:p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Extendida en la CV-846 (2006)</a:t>
            </a:r>
          </a:p>
          <a:p>
            <a:pPr lvl="1">
              <a:defRPr/>
            </a:pPr>
            <a:endParaRPr lang="es-ES" sz="2000" dirty="0" smtClean="0">
              <a:latin typeface="HelveticaNeueLT Std Cn" panose="020B0506030502030204" pitchFamily="34" charset="0"/>
            </a:endParaRPr>
          </a:p>
          <a:p>
            <a:pPr lvl="1">
              <a:buNone/>
              <a:defRPr/>
            </a:pPr>
            <a:endParaRPr lang="es-ES" sz="2000" dirty="0" smtClean="0">
              <a:latin typeface="HelveticaNeueLT Std Cn" panose="020B0506030502030204" pitchFamily="34" charset="0"/>
            </a:endParaRPr>
          </a:p>
          <a:p>
            <a:pPr>
              <a:buNone/>
              <a:defRPr/>
            </a:pPr>
            <a:endParaRPr lang="es-ES" sz="2600" dirty="0" smtClean="0">
              <a:latin typeface="HelveticaNeueLT Std Cn" panose="020B0506030502030204" pitchFamily="34" charset="0"/>
            </a:endParaRPr>
          </a:p>
        </p:txBody>
      </p:sp>
      <p:pic>
        <p:nvPicPr>
          <p:cNvPr id="7" name="Picture 7" descr="P10115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575" y="2824163"/>
            <a:ext cx="35147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A9B02D-27D5-43E9-89BC-11A5A4ADE0B9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17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1414463" y="3071813"/>
            <a:ext cx="4316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S" sz="2800" b="1" dirty="0">
                <a:solidFill>
                  <a:schemeClr val="bg1"/>
                </a:solidFill>
                <a:latin typeface="HelveticaNeueLT Std Cn" panose="020B0506030502030204" pitchFamily="34" charset="0"/>
              </a:rPr>
              <a:t>Mezclas </a:t>
            </a:r>
            <a:r>
              <a:rPr lang="es-ES" sz="2800" b="1" dirty="0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SMA</a:t>
            </a:r>
            <a:endParaRPr lang="es-ES" sz="2800" b="1" dirty="0">
              <a:solidFill>
                <a:schemeClr val="bg1"/>
              </a:solidFill>
              <a:latin typeface="HelveticaNeueLT Std Cn" panose="020B05060305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90600"/>
          </a:xfrm>
        </p:spPr>
        <p:txBody>
          <a:bodyPr/>
          <a:lstStyle/>
          <a:p>
            <a:r>
              <a:rPr lang="es-ES" dirty="0" smtClean="0"/>
              <a:t>Mezclas SMA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402960" y="1212426"/>
            <a:ext cx="8021711" cy="4133297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HelveticaNeueLT Std Cn" panose="020B0506030502030204" pitchFamily="34" charset="0"/>
              </a:rPr>
              <a:t>Experiencia en el Proyecto SMA (</a:t>
            </a:r>
            <a:r>
              <a:rPr lang="es-ES" dirty="0" smtClean="0">
                <a:latin typeface="HelveticaNeueLT Std Cn" panose="020B0506030502030204" pitchFamily="34" charset="0"/>
                <a:hlinkClick r:id="rId3"/>
              </a:rPr>
              <a:t>www.proyectosma.eu</a:t>
            </a:r>
            <a:r>
              <a:rPr lang="es-ES" dirty="0" smtClean="0">
                <a:latin typeface="HelveticaNeueLT Std Cn" panose="020B0506030502030204" pitchFamily="34" charset="0"/>
              </a:rPr>
              <a:t>)</a:t>
            </a:r>
          </a:p>
          <a:p>
            <a:pPr lvl="1"/>
            <a:r>
              <a:rPr lang="fr-FR" sz="2200" dirty="0" err="1" smtClean="0">
                <a:latin typeface="HelveticaNeueLT Std Cn" panose="020B0506030502030204" pitchFamily="34" charset="0"/>
              </a:rPr>
              <a:t>Consorcio</a:t>
            </a:r>
            <a:r>
              <a:rPr lang="fr-FR" sz="2200" dirty="0" smtClean="0">
                <a:latin typeface="HelveticaNeueLT Std Cn" panose="020B0506030502030204" pitchFamily="34" charset="0"/>
              </a:rPr>
              <a:t> de </a:t>
            </a:r>
            <a:r>
              <a:rPr lang="fr-FR" sz="2200" dirty="0" err="1" smtClean="0">
                <a:latin typeface="HelveticaNeueLT Std Cn" panose="020B0506030502030204" pitchFamily="34" charset="0"/>
              </a:rPr>
              <a:t>empresas</a:t>
            </a:r>
            <a:endParaRPr lang="fr-FR" sz="2200" dirty="0" smtClean="0">
              <a:latin typeface="HelveticaNeueLT Std Cn" panose="020B0506030502030204" pitchFamily="34" charset="0"/>
            </a:endParaRPr>
          </a:p>
          <a:p>
            <a:pPr lvl="1"/>
            <a:endParaRPr lang="fr-FR" dirty="0" smtClean="0">
              <a:latin typeface="HelveticaNeueLT Std Cn" panose="020B0506030502030204" pitchFamily="34" charset="0"/>
            </a:endParaRPr>
          </a:p>
          <a:p>
            <a:pPr lvl="1">
              <a:spcBef>
                <a:spcPts val="1800"/>
              </a:spcBef>
            </a:pPr>
            <a:r>
              <a:rPr lang="fr-FR" sz="2200" dirty="0" err="1" smtClean="0">
                <a:latin typeface="HelveticaNeueLT Std Cn" panose="020B0506030502030204" pitchFamily="34" charset="0"/>
              </a:rPr>
              <a:t>Centros</a:t>
            </a:r>
            <a:r>
              <a:rPr lang="fr-FR" sz="2200" dirty="0" smtClean="0">
                <a:latin typeface="HelveticaNeueLT Std Cn" panose="020B0506030502030204" pitchFamily="34" charset="0"/>
              </a:rPr>
              <a:t> de </a:t>
            </a:r>
            <a:r>
              <a:rPr lang="fr-FR" sz="2200" dirty="0" err="1" smtClean="0">
                <a:latin typeface="HelveticaNeueLT Std Cn" panose="020B0506030502030204" pitchFamily="34" charset="0"/>
              </a:rPr>
              <a:t>investigación</a:t>
            </a:r>
            <a:r>
              <a:rPr lang="fr-FR" sz="2200" dirty="0" smtClean="0">
                <a:latin typeface="HelveticaNeueLT Std Cn" panose="020B0506030502030204" pitchFamily="34" charset="0"/>
              </a:rPr>
              <a:t> </a:t>
            </a:r>
            <a:r>
              <a:rPr lang="fr-FR" sz="2200" dirty="0" err="1" smtClean="0">
                <a:latin typeface="HelveticaNeueLT Std Cn" panose="020B0506030502030204" pitchFamily="34" charset="0"/>
              </a:rPr>
              <a:t>colaboradores</a:t>
            </a:r>
            <a:endParaRPr lang="fr-FR" sz="2200" dirty="0" smtClean="0">
              <a:latin typeface="HelveticaNeueLT Std Cn" panose="020B0506030502030204" pitchFamily="34" charset="0"/>
            </a:endParaRPr>
          </a:p>
          <a:p>
            <a:pPr lvl="1"/>
            <a:endParaRPr lang="fr-FR" dirty="0" smtClean="0">
              <a:latin typeface="HelveticaNeueLT Std Cn" panose="020B0506030502030204" pitchFamily="34" charset="0"/>
            </a:endParaRPr>
          </a:p>
          <a:p>
            <a:pPr lvl="1"/>
            <a:r>
              <a:rPr lang="fr-FR" sz="2200" dirty="0" err="1" smtClean="0">
                <a:latin typeface="HelveticaNeueLT Std Cn" panose="020B0506030502030204" pitchFamily="34" charset="0"/>
              </a:rPr>
              <a:t>Conclusiones</a:t>
            </a:r>
            <a:r>
              <a:rPr lang="fr-FR" sz="2200" dirty="0" smtClean="0">
                <a:latin typeface="HelveticaNeueLT Std Cn" panose="020B0506030502030204" pitchFamily="34" charset="0"/>
              </a:rPr>
              <a:t> del </a:t>
            </a:r>
            <a:r>
              <a:rPr lang="fr-FR" sz="2200" dirty="0" err="1" smtClean="0">
                <a:latin typeface="HelveticaNeueLT Std Cn" panose="020B0506030502030204" pitchFamily="34" charset="0"/>
              </a:rPr>
              <a:t>comportamiento</a:t>
            </a:r>
            <a:r>
              <a:rPr lang="fr-FR" sz="2200" dirty="0" smtClean="0">
                <a:latin typeface="HelveticaNeueLT Std Cn" panose="020B0506030502030204" pitchFamily="34" charset="0"/>
              </a:rPr>
              <a:t> de las </a:t>
            </a:r>
            <a:r>
              <a:rPr lang="fr-FR" sz="2200" dirty="0" err="1" smtClean="0">
                <a:latin typeface="HelveticaNeueLT Std Cn" panose="020B0506030502030204" pitchFamily="34" charset="0"/>
              </a:rPr>
              <a:t>mezclas</a:t>
            </a:r>
            <a:r>
              <a:rPr lang="fr-FR" sz="2200" dirty="0" smtClean="0">
                <a:latin typeface="HelveticaNeueLT Std Cn" panose="020B0506030502030204" pitchFamily="34" charset="0"/>
              </a:rPr>
              <a:t> SMA con </a:t>
            </a:r>
            <a:r>
              <a:rPr lang="fr-FR" sz="2200" dirty="0" err="1" smtClean="0">
                <a:latin typeface="HelveticaNeueLT Std Cn" panose="020B0506030502030204" pitchFamily="34" charset="0"/>
              </a:rPr>
              <a:t>caucho</a:t>
            </a:r>
            <a:r>
              <a:rPr lang="fr-FR" sz="2200" dirty="0" smtClean="0">
                <a:latin typeface="HelveticaNeueLT Std Cn" panose="020B0506030502030204" pitchFamily="34" charset="0"/>
              </a:rPr>
              <a:t>:</a:t>
            </a:r>
            <a:endParaRPr lang="fr-FR" sz="1400" dirty="0" smtClean="0">
              <a:latin typeface="HelveticaNeueLT Std Cn" panose="020B0506030502030204" pitchFamily="34" charset="0"/>
            </a:endParaRPr>
          </a:p>
          <a:p>
            <a:pPr lvl="1"/>
            <a:endParaRPr lang="fr-FR" dirty="0" smtClean="0">
              <a:latin typeface="HelveticaNeueLT Std Cn" panose="020B0506030502030204" pitchFamily="34" charset="0"/>
            </a:endParaRPr>
          </a:p>
          <a:p>
            <a:pPr lvl="1"/>
            <a:endParaRPr lang="fr-FR" dirty="0" smtClean="0">
              <a:latin typeface="HelveticaNeueLT Std Cn" panose="020B0506030502030204" pitchFamily="34" charset="0"/>
            </a:endParaRPr>
          </a:p>
          <a:p>
            <a:pPr lvl="1"/>
            <a:endParaRPr lang="fr-FR" dirty="0" smtClean="0">
              <a:latin typeface="HelveticaNeueLT Std Cn" panose="020B0506030502030204" pitchFamily="34" charset="0"/>
            </a:endParaRPr>
          </a:p>
          <a:p>
            <a:pPr lvl="1"/>
            <a:endParaRPr lang="fr-FR" dirty="0" smtClean="0">
              <a:latin typeface="HelveticaNeueLT Std Cn" panose="020B0506030502030204" pitchFamily="34" charset="0"/>
            </a:endParaRPr>
          </a:p>
          <a:p>
            <a:pPr lvl="1"/>
            <a:endParaRPr lang="fr-FR" dirty="0" smtClean="0">
              <a:latin typeface="HelveticaNeueLT Std Cn" panose="020B0506030502030204" pitchFamily="34" charset="0"/>
            </a:endParaRPr>
          </a:p>
          <a:p>
            <a:pPr lvl="1"/>
            <a:endParaRPr lang="fr-FR" dirty="0" smtClean="0">
              <a:latin typeface="HelveticaNeueLT Std Cn" panose="020B0506030502030204" pitchFamily="34" charset="0"/>
            </a:endParaRPr>
          </a:p>
          <a:p>
            <a:pPr lvl="1"/>
            <a:endParaRPr lang="fr-FR" dirty="0" smtClean="0">
              <a:latin typeface="HelveticaNeueLT Std Cn" panose="020B0506030502030204" pitchFamily="34" charset="0"/>
            </a:endParaRPr>
          </a:p>
          <a:p>
            <a:pPr lvl="1"/>
            <a:endParaRPr lang="fr-FR" dirty="0" smtClean="0">
              <a:latin typeface="HelveticaNeueLT Std Cn" panose="020B0506030502030204" pitchFamily="34" charset="0"/>
            </a:endParaRPr>
          </a:p>
          <a:p>
            <a:pPr lvl="1"/>
            <a:endParaRPr lang="fr-FR" dirty="0" smtClean="0">
              <a:latin typeface="HelveticaNeueLT Std Cn" panose="020B0506030502030204" pitchFamily="34" charset="0"/>
            </a:endParaRPr>
          </a:p>
          <a:p>
            <a:pPr lvl="1"/>
            <a:endParaRPr lang="fr-FR" dirty="0" smtClean="0">
              <a:latin typeface="HelveticaNeueLT Std Cn" panose="020B0506030502030204" pitchFamily="34" charset="0"/>
            </a:endParaRPr>
          </a:p>
          <a:p>
            <a:pPr lvl="1"/>
            <a:endParaRPr lang="fr-FR" dirty="0" smtClean="0">
              <a:latin typeface="HelveticaNeueLT Std Cn" panose="020B0506030502030204" pitchFamily="34" charset="0"/>
            </a:endParaRPr>
          </a:p>
          <a:p>
            <a:pPr lvl="1"/>
            <a:endParaRPr lang="fr-FR" dirty="0" smtClean="0">
              <a:latin typeface="HelveticaNeueLT Std Cn" panose="020B0506030502030204" pitchFamily="34" charset="0"/>
            </a:endParaRPr>
          </a:p>
        </p:txBody>
      </p:sp>
      <p:grpSp>
        <p:nvGrpSpPr>
          <p:cNvPr id="2" name="16 Grupo"/>
          <p:cNvGrpSpPr/>
          <p:nvPr/>
        </p:nvGrpSpPr>
        <p:grpSpPr>
          <a:xfrm>
            <a:off x="1145043" y="2027088"/>
            <a:ext cx="5633952" cy="484501"/>
            <a:chOff x="809599" y="1891987"/>
            <a:chExt cx="5633952" cy="484501"/>
          </a:xfrm>
        </p:grpSpPr>
        <p:pic>
          <p:nvPicPr>
            <p:cNvPr id="18" name="17 Imagen" descr="EIFFAGE INFRAESTRUCTU#1CB1B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599" y="1914144"/>
              <a:ext cx="1391188" cy="366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6 Imagen" descr="Elsan_color_si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614" y="1928450"/>
              <a:ext cx="692423" cy="32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10 Imagen" descr="http://www.faustmann-conference.de/uploads/RTEmagicC_Rettenmaier_Soehne_01.jpg.jpg"/>
            <p:cNvPicPr>
              <a:picLocks noChangeAspect="1" noChangeArrowheads="1"/>
            </p:cNvPicPr>
            <p:nvPr/>
          </p:nvPicPr>
          <p:blipFill>
            <a:blip r:embed="rId6" r:link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341" y="1891987"/>
              <a:ext cx="494210" cy="484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8 Imagen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941" y="1975104"/>
              <a:ext cx="1261684" cy="22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7 Imagen" descr="cid:image001.jpg@01CACF3A.80F05F90"/>
            <p:cNvPicPr>
              <a:picLocks noChangeAspect="1" noChangeArrowheads="1"/>
            </p:cNvPicPr>
            <p:nvPr/>
          </p:nvPicPr>
          <p:blipFill>
            <a:blip r:embed="rId9" r:link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658" y="1984988"/>
              <a:ext cx="1569843" cy="295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27 Grupo"/>
          <p:cNvGrpSpPr>
            <a:grpSpLocks noChangeAspect="1"/>
          </p:cNvGrpSpPr>
          <p:nvPr/>
        </p:nvGrpSpPr>
        <p:grpSpPr>
          <a:xfrm>
            <a:off x="5908094" y="2531688"/>
            <a:ext cx="2438101" cy="585995"/>
            <a:chOff x="-6157192" y="-466725"/>
            <a:chExt cx="3883820" cy="933450"/>
          </a:xfrm>
        </p:grpSpPr>
        <p:pic>
          <p:nvPicPr>
            <p:cNvPr id="29" name="10 Imagen" descr="LogoCEDEXBueno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57192" y="-346641"/>
              <a:ext cx="1640933" cy="693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6 Imagen" descr="logoupc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4284984" y="-466725"/>
              <a:ext cx="93345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12 Imagen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76872" y="-302063"/>
              <a:ext cx="1003500" cy="60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22 Rectángulo"/>
          <p:cNvSpPr/>
          <p:nvPr/>
        </p:nvSpPr>
        <p:spPr>
          <a:xfrm>
            <a:off x="445477" y="4816563"/>
            <a:ext cx="733864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2">
              <a:buSzPct val="100000"/>
              <a:buBlip>
                <a:blip r:embed="rId14"/>
              </a:buBlip>
            </a:pPr>
            <a:endParaRPr lang="es-ES" sz="2400" b="1" dirty="0" smtClean="0">
              <a:solidFill>
                <a:srgbClr val="0D3867"/>
              </a:solidFill>
              <a:latin typeface="+mn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6176" y="3791311"/>
            <a:ext cx="8916809" cy="272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143000" lvl="2" indent="-228600" algn="just">
              <a:spcBef>
                <a:spcPct val="20000"/>
              </a:spcBef>
              <a:buBlip>
                <a:blip r:embed="rId15"/>
              </a:buBlip>
            </a:pPr>
            <a:endParaRPr lang="fr-FR" sz="1800" kern="0" dirty="0" smtClean="0">
              <a:latin typeface="HelveticaNeueLT Std Cn" panose="020B0506030502030204" pitchFamily="34" charset="0"/>
            </a:endParaRPr>
          </a:p>
          <a:p>
            <a:pPr marL="1143000" lvl="2" indent="-228600" algn="just">
              <a:spcBef>
                <a:spcPct val="20000"/>
              </a:spcBef>
              <a:buBlip>
                <a:blip r:embed="rId15"/>
              </a:buBlip>
            </a:pPr>
            <a:r>
              <a:rPr lang="es-ES" sz="2100" dirty="0" smtClean="0">
                <a:latin typeface="HelveticaNeueLT Std Cn" panose="020B0506030502030204" pitchFamily="34" charset="0"/>
              </a:rPr>
              <a:t>Presenta </a:t>
            </a:r>
            <a:r>
              <a:rPr lang="es-ES" sz="2100" dirty="0">
                <a:latin typeface="HelveticaNeueLT Std Cn" panose="020B0506030502030204" pitchFamily="34" charset="0"/>
              </a:rPr>
              <a:t>un comportamiento similar a la SMA11 </a:t>
            </a:r>
            <a:r>
              <a:rPr lang="es-ES" sz="2100" dirty="0" smtClean="0">
                <a:latin typeface="HelveticaNeueLT Std Cn" panose="020B0506030502030204" pitchFamily="34" charset="0"/>
              </a:rPr>
              <a:t>con </a:t>
            </a:r>
            <a:r>
              <a:rPr lang="es-ES" sz="2100" dirty="0">
                <a:latin typeface="HelveticaNeueLT Std Cn" panose="020B0506030502030204" pitchFamily="34" charset="0"/>
              </a:rPr>
              <a:t>betún BM-3c en cuanto a ITSR y WTS </a:t>
            </a:r>
            <a:endParaRPr lang="es-ES" sz="2100" dirty="0" smtClean="0">
              <a:latin typeface="HelveticaNeueLT Std Cn" panose="020B0506030502030204" pitchFamily="34" charset="0"/>
            </a:endParaRPr>
          </a:p>
          <a:p>
            <a:pPr marL="1143000" lvl="2" indent="-228600" algn="just">
              <a:spcBef>
                <a:spcPct val="20000"/>
              </a:spcBef>
              <a:buBlip>
                <a:blip r:embed="rId15"/>
              </a:buBlip>
            </a:pPr>
            <a:r>
              <a:rPr lang="es-ES" sz="2100" dirty="0" smtClean="0">
                <a:latin typeface="HelveticaNeueLT Std Cn" panose="020B0506030502030204" pitchFamily="34" charset="0"/>
              </a:rPr>
              <a:t>Con respecto a una mezcla SMA11 con betún BM-3c, la mezcla SMA11 con betún 50/70 y NFU presenta una resistencia a la fatiga algo inferior</a:t>
            </a:r>
          </a:p>
          <a:p>
            <a:pPr marL="1143000" lvl="2" indent="-228600" algn="just">
              <a:spcBef>
                <a:spcPct val="20000"/>
              </a:spcBef>
              <a:buBlip>
                <a:blip r:embed="rId15"/>
              </a:buBlip>
            </a:pPr>
            <a:r>
              <a:rPr lang="es-ES" sz="2100" dirty="0" smtClean="0">
                <a:latin typeface="HelveticaNeueLT Std Cn" panose="020B0506030502030204" pitchFamily="34" charset="0"/>
              </a:rPr>
              <a:t>La </a:t>
            </a:r>
            <a:r>
              <a:rPr lang="es-ES" sz="2100" dirty="0">
                <a:latin typeface="HelveticaNeueLT Std Cn" panose="020B0506030502030204" pitchFamily="34" charset="0"/>
              </a:rPr>
              <a:t>rigidez de la mezcla con fabricada con betún </a:t>
            </a:r>
            <a:r>
              <a:rPr lang="es-ES" sz="2100" dirty="0" smtClean="0">
                <a:latin typeface="HelveticaNeueLT Std Cn" panose="020B0506030502030204" pitchFamily="34" charset="0"/>
              </a:rPr>
              <a:t>50/70 y </a:t>
            </a:r>
            <a:r>
              <a:rPr lang="es-ES" sz="2100" dirty="0">
                <a:latin typeface="HelveticaNeueLT Std Cn" panose="020B0506030502030204" pitchFamily="34" charset="0"/>
              </a:rPr>
              <a:t>polvo de NFU es superior a la de la mezcla SMA11 con betún </a:t>
            </a:r>
            <a:r>
              <a:rPr lang="es-ES" sz="2100" dirty="0" smtClean="0">
                <a:latin typeface="HelveticaNeueLT Std Cn" panose="020B0506030502030204" pitchFamily="34" charset="0"/>
              </a:rPr>
              <a:t>BM-3c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D74829"/>
              </a:solidFill>
              <a:effectLst/>
              <a:uLnTx/>
              <a:uFillTx/>
              <a:latin typeface="HelveticaNeueLT Std Cn" panose="020B0506030502030204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365257" y="2662814"/>
            <a:ext cx="939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EUCAT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90600"/>
          </a:xfrm>
        </p:spPr>
        <p:txBody>
          <a:bodyPr/>
          <a:lstStyle/>
          <a:p>
            <a:r>
              <a:rPr lang="es-ES" dirty="0" smtClean="0"/>
              <a:t>Mezclas SMA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704411" y="1896702"/>
            <a:ext cx="8021711" cy="3329430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>
                <a:latin typeface="HelveticaNeueLT Std Cn" panose="020B0506030502030204" pitchFamily="34" charset="0"/>
              </a:rPr>
              <a:t>Experiencias SMA con NFU en Andalucía</a:t>
            </a:r>
          </a:p>
          <a:p>
            <a:pPr lvl="1"/>
            <a:r>
              <a:rPr lang="es-ES" sz="2400" dirty="0" smtClean="0">
                <a:latin typeface="HelveticaNeueLT Std Cn" panose="020B0506030502030204" pitchFamily="34" charset="0"/>
              </a:rPr>
              <a:t>SMA11 con alto % huecos</a:t>
            </a:r>
          </a:p>
          <a:p>
            <a:pPr lvl="1"/>
            <a:r>
              <a:rPr lang="es-ES" sz="2400" dirty="0" smtClean="0">
                <a:latin typeface="HelveticaNeueLT Std Cn" panose="020B0506030502030204" pitchFamily="34" charset="0"/>
              </a:rPr>
              <a:t>SMA8</a:t>
            </a:r>
          </a:p>
          <a:p>
            <a:pPr lvl="1"/>
            <a:r>
              <a:rPr lang="es-ES" sz="2400" dirty="0" smtClean="0">
                <a:latin typeface="HelveticaNeueLT Std Cn" panose="020B0506030502030204" pitchFamily="34" charset="0"/>
              </a:rPr>
              <a:t>SMA8 con alto % huecos</a:t>
            </a:r>
          </a:p>
          <a:p>
            <a:r>
              <a:rPr lang="es-ES" sz="3000" dirty="0" smtClean="0">
                <a:latin typeface="HelveticaNeueLT Std Cn" panose="020B0506030502030204" pitchFamily="34" charset="0"/>
              </a:rPr>
              <a:t>El polvo de caucho actúa como aditivo estabilizante evitando el escurrimiento</a:t>
            </a:r>
          </a:p>
          <a:p>
            <a:r>
              <a:rPr lang="es-ES" sz="3000" dirty="0" smtClean="0">
                <a:latin typeface="HelveticaNeueLT Std Cn" panose="020B0506030502030204" pitchFamily="34" charset="0"/>
              </a:rPr>
              <a:t>Betún convencional 50/70</a:t>
            </a:r>
            <a:endParaRPr lang="fr-FR" sz="3000" dirty="0" smtClean="0">
              <a:latin typeface="HelveticaNeueLT Std Cn" panose="020B050603050203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45477" y="4816563"/>
            <a:ext cx="733864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2">
              <a:buSzPct val="100000"/>
              <a:buBlip>
                <a:blip r:embed="rId3"/>
              </a:buBlip>
            </a:pPr>
            <a:endParaRPr lang="es-ES" sz="2400" b="1" dirty="0" smtClean="0">
              <a:solidFill>
                <a:srgbClr val="0D3867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>
                <a:latin typeface="HelveticaNeueLT Std Cn" panose="020B0506030502030204" pitchFamily="34" charset="0"/>
              </a:rPr>
              <a:t>Efecto polvo de caucho NFU en las mezclas bituminosas</a:t>
            </a:r>
          </a:p>
        </p:txBody>
      </p:sp>
      <p:sp>
        <p:nvSpPr>
          <p:cNvPr id="8" name="4 Marcador de pie de página"/>
          <p:cNvSpPr txBox="1">
            <a:spLocks/>
          </p:cNvSpPr>
          <p:nvPr/>
        </p:nvSpPr>
        <p:spPr>
          <a:xfrm>
            <a:off x="1481138" y="6578600"/>
            <a:ext cx="46101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endParaRPr lang="fr-FR" sz="1000" dirty="0">
              <a:solidFill>
                <a:srgbClr val="0D3867"/>
              </a:solidFill>
              <a:latin typeface="+mj-lt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1004888" y="1258888"/>
            <a:ext cx="7772400" cy="47069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ES" sz="2600" dirty="0" smtClean="0">
                <a:latin typeface="HelveticaNeueLT Std Cn" panose="020B0506030502030204" pitchFamily="34" charset="0"/>
              </a:rPr>
              <a:t>Aumenta la viscosidad del </a:t>
            </a:r>
            <a:r>
              <a:rPr lang="es-ES" sz="2600" dirty="0" err="1" smtClean="0">
                <a:latin typeface="HelveticaNeueLT Std Cn" panose="020B0506030502030204" pitchFamily="34" charset="0"/>
              </a:rPr>
              <a:t>ligante</a:t>
            </a:r>
            <a:endParaRPr lang="es-ES" sz="2600" dirty="0" smtClean="0">
              <a:latin typeface="HelveticaNeueLT Std Cn" panose="020B0506030502030204" pitchFamily="34" charset="0"/>
            </a:endParaRPr>
          </a:p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Posibilita su uso como aditivo estabilizante en mezclas con alto contenido de betún</a:t>
            </a:r>
          </a:p>
          <a:p>
            <a:pPr>
              <a:defRPr/>
            </a:pPr>
            <a:r>
              <a:rPr lang="es-ES" sz="2600" dirty="0" smtClean="0">
                <a:latin typeface="HelveticaNeueLT Std Cn" panose="020B0506030502030204" pitchFamily="34" charset="0"/>
              </a:rPr>
              <a:t>Modifica la </a:t>
            </a:r>
            <a:r>
              <a:rPr lang="es-ES" sz="2600" dirty="0" err="1" smtClean="0">
                <a:latin typeface="HelveticaNeueLT Std Cn" panose="020B0506030502030204" pitchFamily="34" charset="0"/>
              </a:rPr>
              <a:t>reología</a:t>
            </a:r>
            <a:r>
              <a:rPr lang="es-ES" sz="2600" dirty="0" smtClean="0">
                <a:latin typeface="HelveticaNeueLT Std Cn" panose="020B0506030502030204" pitchFamily="34" charset="0"/>
              </a:rPr>
              <a:t> de la mezcla:</a:t>
            </a:r>
          </a:p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Aumenta su elasticidad y </a:t>
            </a:r>
            <a:r>
              <a:rPr lang="es-ES" sz="2000" dirty="0" err="1" smtClean="0">
                <a:latin typeface="HelveticaNeueLT Std Cn" panose="020B0506030502030204" pitchFamily="34" charset="0"/>
              </a:rPr>
              <a:t>resiliencia</a:t>
            </a:r>
            <a:r>
              <a:rPr lang="es-ES" sz="2000" dirty="0" smtClean="0">
                <a:latin typeface="HelveticaNeueLT Std Cn" panose="020B0506030502030204" pitchFamily="34" charset="0"/>
              </a:rPr>
              <a:t> a temperaturas elevadas</a:t>
            </a:r>
          </a:p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Disminuye la susceptibilidad térmica </a:t>
            </a:r>
          </a:p>
          <a:p>
            <a:pPr>
              <a:defRPr/>
            </a:pPr>
            <a:r>
              <a:rPr lang="es-ES" sz="2600" dirty="0" smtClean="0">
                <a:latin typeface="HelveticaNeueLT Std Cn" panose="020B0506030502030204" pitchFamily="34" charset="0"/>
              </a:rPr>
              <a:t>Mejora las prestaciones con respecto a las mezclas con betún convencional:</a:t>
            </a:r>
          </a:p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Mayor resistencia a las deformaciones plásticas (roderas)</a:t>
            </a:r>
          </a:p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Mezclas menos susceptibles a la temperatura</a:t>
            </a:r>
          </a:p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Mayor resistencia al agrietamiento (por fatiga o por reflexión de fisuras de capas inferiores)</a:t>
            </a:r>
          </a:p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Mayor resistencia al envejecimiento y oxidación </a:t>
            </a:r>
          </a:p>
          <a:p>
            <a:pPr>
              <a:defRPr/>
            </a:pPr>
            <a:endParaRPr lang="es-ES" sz="2600" dirty="0" smtClean="0">
              <a:latin typeface="HelveticaNeueLT Std Cn" panose="020B0506030502030204" pitchFamily="34" charset="0"/>
            </a:endParaRPr>
          </a:p>
          <a:p>
            <a:pPr>
              <a:buNone/>
              <a:defRPr/>
            </a:pPr>
            <a:endParaRPr lang="es-ES" sz="2600" dirty="0" smtClean="0">
              <a:latin typeface="HelveticaNeueLT Std Cn" panose="020B05060305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90600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SMA11 NFU en AP-4. Sevilla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372815" y="1111942"/>
            <a:ext cx="8261519" cy="3329430"/>
          </a:xfrm>
        </p:spPr>
        <p:txBody>
          <a:bodyPr>
            <a:normAutofit/>
          </a:bodyPr>
          <a:lstStyle/>
          <a:p>
            <a:r>
              <a:rPr lang="es-ES" sz="2600" dirty="0" smtClean="0">
                <a:latin typeface="HelveticaNeueLT Std Cn" panose="020B0506030502030204" pitchFamily="34" charset="0"/>
              </a:rPr>
              <a:t>SMA11 con alto % huecos</a:t>
            </a:r>
          </a:p>
          <a:p>
            <a:pPr lvl="1"/>
            <a:r>
              <a:rPr lang="es-ES" sz="2200" dirty="0" smtClean="0">
                <a:latin typeface="HelveticaNeueLT Std Cn" panose="020B0506030502030204" pitchFamily="34" charset="0"/>
              </a:rPr>
              <a:t>Diseñada y ejecutada en el marco del Proyecto SMA (jun-2012)</a:t>
            </a:r>
          </a:p>
          <a:p>
            <a:pPr lvl="1"/>
            <a:r>
              <a:rPr lang="es-ES" sz="2200" dirty="0" smtClean="0">
                <a:latin typeface="HelveticaNeueLT Std Cn" panose="020B0506030502030204" pitchFamily="34" charset="0"/>
              </a:rPr>
              <a:t>En sustitución de una mezcla BBTM11B prevista inicialmente</a:t>
            </a:r>
          </a:p>
          <a:p>
            <a:pPr lvl="1"/>
            <a:r>
              <a:rPr lang="es-ES" sz="2200" dirty="0" smtClean="0">
                <a:latin typeface="HelveticaNeueLT Std Cn" panose="020B0506030502030204" pitchFamily="34" charset="0"/>
              </a:rPr>
              <a:t>AP-4 (Autopistas AUMAR)</a:t>
            </a: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45477" y="4816563"/>
            <a:ext cx="733864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2">
              <a:buSzPct val="100000"/>
              <a:buBlip>
                <a:blip r:embed="rId3"/>
              </a:buBlip>
            </a:pPr>
            <a:endParaRPr lang="es-ES" sz="2400" b="1" dirty="0" smtClean="0">
              <a:solidFill>
                <a:srgbClr val="0D3867"/>
              </a:solidFill>
              <a:latin typeface="+mn-lt"/>
            </a:endParaRPr>
          </a:p>
        </p:txBody>
      </p:sp>
      <p:graphicFrame>
        <p:nvGraphicFramePr>
          <p:cNvPr id="26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44741"/>
              </p:ext>
            </p:extLst>
          </p:nvPr>
        </p:nvGraphicFramePr>
        <p:xfrm>
          <a:off x="4486881" y="2652031"/>
          <a:ext cx="4405909" cy="304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4568"/>
                <a:gridCol w="1391341"/>
              </a:tblGrid>
              <a:tr h="265445">
                <a:tc gridSpan="2">
                  <a:txBody>
                    <a:bodyPr/>
                    <a:lstStyle/>
                    <a:p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XSMA11</a:t>
                      </a:r>
                      <a:r>
                        <a:rPr lang="es-ES" sz="1400" baseline="0" dirty="0" smtClean="0">
                          <a:latin typeface="HelveticaNeueLT Std Cn" panose="020B0506030502030204" pitchFamily="34" charset="0"/>
                        </a:rPr>
                        <a:t> ALTO % HUECOS NFU. CONTROL  DE OBRA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5445"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Betún</a:t>
                      </a:r>
                      <a:r>
                        <a:rPr lang="es-ES" sz="1400" baseline="0" dirty="0" smtClean="0">
                          <a:latin typeface="HelveticaNeueLT Std Cn" panose="020B0506030502030204" pitchFamily="34" charset="0"/>
                        </a:rPr>
                        <a:t> (s/m) (%)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5,60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</a:tr>
              <a:tr h="265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 smtClean="0">
                          <a:latin typeface="HelveticaNeueLT Std Cn" panose="020B0506030502030204" pitchFamily="34" charset="0"/>
                        </a:rPr>
                        <a:t>Densidad máxima  (Kg/m</a:t>
                      </a:r>
                      <a:r>
                        <a:rPr lang="es-ES" sz="1400" baseline="30000" dirty="0" smtClean="0">
                          <a:latin typeface="HelveticaNeueLT Std Cn" panose="020B0506030502030204" pitchFamily="34" charset="0"/>
                        </a:rPr>
                        <a:t>3</a:t>
                      </a:r>
                      <a:r>
                        <a:rPr lang="es-ES" sz="1400" baseline="0" dirty="0" smtClean="0">
                          <a:latin typeface="HelveticaNeueLT Std Cn" panose="020B0506030502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2.635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</a:tr>
              <a:tr h="271049"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Densidad</a:t>
                      </a:r>
                      <a:r>
                        <a:rPr lang="es-ES" sz="1400" baseline="0" dirty="0" smtClean="0">
                          <a:latin typeface="HelveticaNeueLT Std Cn" panose="020B0506030502030204" pitchFamily="34" charset="0"/>
                        </a:rPr>
                        <a:t> aparente (Kg/m</a:t>
                      </a:r>
                      <a:r>
                        <a:rPr lang="es-ES" sz="1400" baseline="30000" dirty="0" smtClean="0">
                          <a:latin typeface="HelveticaNeueLT Std Cn" panose="020B0506030502030204" pitchFamily="34" charset="0"/>
                        </a:rPr>
                        <a:t>3</a:t>
                      </a:r>
                      <a:r>
                        <a:rPr lang="es-ES" sz="1400" baseline="0" dirty="0" smtClean="0">
                          <a:latin typeface="HelveticaNeueLT Std Cn" panose="020B0506030502030204" pitchFamily="34" charset="0"/>
                        </a:rPr>
                        <a:t>)</a:t>
                      </a:r>
                      <a:endParaRPr lang="es-ES" sz="1400" baseline="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2.355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</a:tr>
              <a:tr h="265445"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Huecos</a:t>
                      </a:r>
                      <a:r>
                        <a:rPr lang="es-ES" sz="1400" baseline="0" dirty="0" smtClean="0">
                          <a:latin typeface="HelveticaNeueLT Std Cn" panose="020B0506030502030204" pitchFamily="34" charset="0"/>
                        </a:rPr>
                        <a:t> mezclas (%)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10,6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</a:tr>
              <a:tr h="265445"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Pérdida</a:t>
                      </a:r>
                      <a:r>
                        <a:rPr lang="es-ES" sz="1400" baseline="0" dirty="0" smtClean="0">
                          <a:latin typeface="HelveticaNeueLT Std Cn" panose="020B0506030502030204" pitchFamily="34" charset="0"/>
                        </a:rPr>
                        <a:t> de </a:t>
                      </a:r>
                      <a:r>
                        <a:rPr lang="es-ES" sz="1400" baseline="0" dirty="0" err="1" smtClean="0">
                          <a:latin typeface="HelveticaNeueLT Std Cn" panose="020B0506030502030204" pitchFamily="34" charset="0"/>
                        </a:rPr>
                        <a:t>particulas</a:t>
                      </a:r>
                      <a:r>
                        <a:rPr lang="es-ES" sz="1400" baseline="0" dirty="0" smtClean="0">
                          <a:latin typeface="HelveticaNeueLT Std Cn" panose="020B0506030502030204" pitchFamily="34" charset="0"/>
                        </a:rPr>
                        <a:t> (%)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4,8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</a:tr>
              <a:tr h="265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Sensibilidad al agua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90,4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</a:tr>
              <a:tr h="265445"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Rodadura WTS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0,057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</a:tr>
              <a:tr h="265445"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Rigidez</a:t>
                      </a:r>
                      <a:r>
                        <a:rPr lang="es-ES" sz="1400" baseline="0" dirty="0" smtClean="0">
                          <a:latin typeface="HelveticaNeueLT Std Cn" panose="020B0506030502030204" pitchFamily="34" charset="0"/>
                        </a:rPr>
                        <a:t> (</a:t>
                      </a:r>
                      <a:r>
                        <a:rPr lang="es-ES" sz="1400" baseline="0" dirty="0" err="1" smtClean="0">
                          <a:latin typeface="HelveticaNeueLT Std Cn" panose="020B0506030502030204" pitchFamily="34" charset="0"/>
                        </a:rPr>
                        <a:t>Mpa</a:t>
                      </a:r>
                      <a:r>
                        <a:rPr lang="es-ES" sz="1400" baseline="0" dirty="0" smtClean="0">
                          <a:latin typeface="HelveticaNeueLT Std Cn" panose="020B0506030502030204" pitchFamily="34" charset="0"/>
                        </a:rPr>
                        <a:t>)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5.870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</a:tr>
              <a:tr h="265445"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Fatiga (</a:t>
                      </a:r>
                      <a:r>
                        <a:rPr lang="el-GR" sz="1400" dirty="0" smtClean="0">
                          <a:latin typeface="HelveticaNeueLT Std Cn" panose="020B0506030502030204" pitchFamily="34" charset="0"/>
                        </a:rPr>
                        <a:t>ε</a:t>
                      </a:r>
                      <a:r>
                        <a:rPr lang="es-ES" sz="1400" baseline="-25000" dirty="0" smtClean="0">
                          <a:latin typeface="HelveticaNeueLT Std Cn" panose="020B0506030502030204" pitchFamily="34" charset="0"/>
                        </a:rPr>
                        <a:t>6</a:t>
                      </a:r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)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HelveticaNeueLT Std Cn" panose="020B0506030502030204" pitchFamily="34" charset="0"/>
                        </a:rPr>
                        <a:t>186</a:t>
                      </a:r>
                      <a:endParaRPr lang="es-ES" sz="1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90305" y="5731410"/>
            <a:ext cx="8021711" cy="50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" sz="2200" b="1" kern="0" dirty="0" smtClean="0">
                <a:solidFill>
                  <a:srgbClr val="D74829"/>
                </a:solidFill>
                <a:latin typeface="HelveticaNeueLT Std Cn" panose="020B0506030502030204" pitchFamily="34" charset="0"/>
              </a:rPr>
              <a:t>CRT medio: 74 (similar al obtenido con la mezcla BBTM)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D74829"/>
              </a:solidFill>
              <a:effectLst/>
              <a:uLnTx/>
              <a:uFillTx/>
              <a:latin typeface="HelveticaNeueLT Std Cn" panose="020B050603050203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D74829"/>
              </a:solidFill>
              <a:effectLst/>
              <a:uLnTx/>
              <a:uFillTx/>
              <a:latin typeface="HelveticaNeueLT Std Cn" panose="020B050603050203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D74829"/>
              </a:solidFill>
              <a:effectLst/>
              <a:uLnTx/>
              <a:uFillTx/>
              <a:latin typeface="HelveticaNeueLT Std Cn" panose="020B050603050203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D74829"/>
              </a:solidFill>
              <a:effectLst/>
              <a:uLnTx/>
              <a:uFillTx/>
              <a:latin typeface="HelveticaNeueLT Std Cn" panose="020B05060305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E:\I+D+I\SMA\TRAMO DE PRUEBA\AP-4\Fotos\DSC_0007 pa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738" y="4391025"/>
            <a:ext cx="44640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1301750"/>
            <a:ext cx="9036050" cy="785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algn="ctr" eaLnBrk="0" hangingPunct="0">
              <a:lnSpc>
                <a:spcPts val="2400"/>
              </a:lnSpc>
              <a:spcBef>
                <a:spcPct val="20000"/>
              </a:spcBef>
              <a:defRPr/>
            </a:pPr>
            <a:r>
              <a:rPr lang="es-ES" sz="2400" b="1" dirty="0">
                <a:solidFill>
                  <a:srgbClr val="0D3867"/>
                </a:solidFill>
                <a:latin typeface="HelveticaNeueLT Std Cn" panose="020B0506030502030204" pitchFamily="34" charset="0"/>
              </a:rPr>
              <a:t>Imágenes Tramo de Ensayo AP-4 (SEVILLA). </a:t>
            </a:r>
          </a:p>
          <a:p>
            <a:pPr marL="342900" algn="ctr" eaLnBrk="0" hangingPunct="0">
              <a:lnSpc>
                <a:spcPts val="2400"/>
              </a:lnSpc>
              <a:spcBef>
                <a:spcPct val="20000"/>
              </a:spcBef>
              <a:defRPr/>
            </a:pPr>
            <a:r>
              <a:rPr lang="es-ES" sz="2400" b="1" dirty="0">
                <a:solidFill>
                  <a:srgbClr val="0D3867"/>
                </a:solidFill>
                <a:latin typeface="HelveticaNeueLT Std Cn" panose="020B0506030502030204" pitchFamily="34" charset="0"/>
              </a:rPr>
              <a:t>     XSMA 11  ALTO CONTENIDO DE HUECOS (12 %) Y NFU 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057275" y="173038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r" eaLnBrk="0" hangingPunct="0">
              <a:defRPr/>
            </a:pPr>
            <a:r>
              <a:rPr lang="es-ES" sz="2000" b="1" kern="0" dirty="0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SMA11 NFU en AP-4. Sevilla</a:t>
            </a:r>
          </a:p>
        </p:txBody>
      </p:sp>
      <p:pic>
        <p:nvPicPr>
          <p:cNvPr id="32774" name="Picture 2" descr="E:\I+D+I\SMA\TRAMO DE PRUEBA\AP-4\Fotos\DSC_0998 pain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950" y="2135188"/>
            <a:ext cx="385127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" descr="E:\I+D+I\SMA\TRAMO DE PRUEBA\AP-4\Fotos\TRAMO SMA EN AP 4 (06-2012)\DSC_09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" y="2090738"/>
            <a:ext cx="35623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90600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SMA8 NFU en Paseo de los Curas. Málaga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372815" y="1066972"/>
            <a:ext cx="8336470" cy="3329430"/>
          </a:xfrm>
        </p:spPr>
        <p:txBody>
          <a:bodyPr>
            <a:normAutofit/>
          </a:bodyPr>
          <a:lstStyle/>
          <a:p>
            <a:r>
              <a:rPr lang="es-ES" sz="2600" dirty="0" smtClean="0">
                <a:latin typeface="HelveticaNeueLT Std Cn" panose="020B0506030502030204" pitchFamily="34" charset="0"/>
              </a:rPr>
              <a:t>SMA8</a:t>
            </a:r>
          </a:p>
          <a:p>
            <a:pPr lvl="1"/>
            <a:r>
              <a:rPr lang="es-ES" sz="2200" dirty="0" smtClean="0">
                <a:latin typeface="HelveticaNeueLT Std Cn" panose="020B0506030502030204" pitchFamily="34" charset="0"/>
              </a:rPr>
              <a:t>Diseñada y ejecutada en el marco del Proyecto SMA (oct-2012)</a:t>
            </a:r>
          </a:p>
          <a:p>
            <a:pPr lvl="1"/>
            <a:r>
              <a:rPr lang="es-ES" sz="2200" dirty="0" smtClean="0">
                <a:latin typeface="HelveticaNeueLT Std Cn" panose="020B0506030502030204" pitchFamily="34" charset="0"/>
              </a:rPr>
              <a:t>En sustitución de una mezcla AC16 S prevista inicialmente</a:t>
            </a:r>
          </a:p>
          <a:p>
            <a:pPr lvl="1"/>
            <a:r>
              <a:rPr lang="es-ES" sz="2200" dirty="0" smtClean="0">
                <a:latin typeface="HelveticaNeueLT Std Cn" panose="020B0506030502030204" pitchFamily="34" charset="0"/>
              </a:rPr>
              <a:t>Paseo de los Curas. Málaga (Gerencia de Urbanismo)</a:t>
            </a: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45477" y="4816563"/>
            <a:ext cx="733864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2">
              <a:buSzPct val="100000"/>
              <a:buBlip>
                <a:blip r:embed="rId3"/>
              </a:buBlip>
            </a:pPr>
            <a:endParaRPr lang="es-ES" sz="2400" b="1" dirty="0" smtClean="0">
              <a:solidFill>
                <a:srgbClr val="0D3867"/>
              </a:solidFill>
              <a:latin typeface="+mn-lt"/>
            </a:endParaRPr>
          </a:p>
        </p:txBody>
      </p:sp>
      <p:pic>
        <p:nvPicPr>
          <p:cNvPr id="9" name="8 Imagen" descr="D:\Documents and Settings\jtorres\Escritorio\I+D\SMA\FOTOS\SMA Málaga. Paco S 19-10-2012\100_093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321" y="4457473"/>
            <a:ext cx="2880000" cy="19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9349" y="2852996"/>
            <a:ext cx="2880000" cy="19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D:\Documents and Settings\jtorres\Escritorio\I+D\SMA\FOTOS\SMA Málaga. Paco S 19-10-2012\100_0935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672" y="2773181"/>
            <a:ext cx="4586990" cy="330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36480"/>
            <a:ext cx="3852000" cy="242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1628800"/>
            <a:ext cx="853281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lvl="1" eaLnBrk="0" fontAlgn="auto" hangingPunct="0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ES" sz="2400" dirty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lvl="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ea typeface="ＭＳ Ｐゴシック" pitchFamily="-107" charset="-12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19708" y="1124744"/>
            <a:ext cx="8532812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100" dirty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ea typeface="ＭＳ Ｐゴシック" pitchFamily="-107" charset="-12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2880000" cy="174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880000" cy="182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179512" y="1844824"/>
            <a:ext cx="430887" cy="20975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1600" b="1" dirty="0" smtClean="0"/>
              <a:t>AC16 SURF (</a:t>
            </a:r>
            <a:r>
              <a:rPr lang="es-ES" sz="1600" b="1" dirty="0" err="1" smtClean="0"/>
              <a:t>Ref</a:t>
            </a:r>
            <a:r>
              <a:rPr lang="es-ES" sz="1600" b="1" dirty="0" smtClean="0"/>
              <a:t>)</a:t>
            </a:r>
            <a:endParaRPr lang="es-ES" sz="16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79512" y="3419708"/>
            <a:ext cx="430887" cy="20975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1600" b="1" dirty="0" smtClean="0"/>
              <a:t>SMA8 NFU</a:t>
            </a:r>
            <a:endParaRPr lang="es-ES" sz="1600" b="1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68022"/>
              </p:ext>
            </p:extLst>
          </p:nvPr>
        </p:nvGraphicFramePr>
        <p:xfrm>
          <a:off x="4013034" y="2223167"/>
          <a:ext cx="4464496" cy="14344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0"/>
                <a:gridCol w="1584176"/>
              </a:tblGrid>
              <a:tr h="478144">
                <a:tc gridSpan="2">
                  <a:txBody>
                    <a:bodyPr/>
                    <a:lstStyle/>
                    <a:p>
                      <a:r>
                        <a:rPr lang="es-ES" baseline="0" dirty="0" smtClean="0">
                          <a:latin typeface="HelveticaNeueLT Std Cn" panose="020B0506030502030204" pitchFamily="34" charset="0"/>
                        </a:rPr>
                        <a:t>Niveles</a:t>
                      </a:r>
                      <a:r>
                        <a:rPr lang="es-ES" baseline="-25000" dirty="0" smtClean="0">
                          <a:latin typeface="HelveticaNeueLT Std Cn" panose="020B0506030502030204" pitchFamily="34" charset="0"/>
                        </a:rPr>
                        <a:t>  </a:t>
                      </a:r>
                      <a:r>
                        <a:rPr lang="es-ES" baseline="0" dirty="0" smtClean="0">
                          <a:latin typeface="HelveticaNeueLT Std Cn" panose="020B0506030502030204" pitchFamily="34" charset="0"/>
                        </a:rPr>
                        <a:t>Sonoros </a:t>
                      </a:r>
                      <a:r>
                        <a:rPr lang="es-ES" baseline="0" dirty="0" err="1" smtClean="0">
                          <a:latin typeface="HelveticaNeueLT Std Cn" panose="020B0506030502030204" pitchFamily="34" charset="0"/>
                        </a:rPr>
                        <a:t>L</a:t>
                      </a:r>
                      <a:r>
                        <a:rPr lang="es-ES" baseline="-25000" dirty="0" err="1" smtClean="0">
                          <a:latin typeface="HelveticaNeueLT Std Cn" panose="020B0506030502030204" pitchFamily="34" charset="0"/>
                        </a:rPr>
                        <a:t>CPtr</a:t>
                      </a:r>
                      <a:r>
                        <a:rPr lang="es-ES" baseline="-25000" dirty="0" smtClean="0">
                          <a:latin typeface="HelveticaNeueLT Std Cn" panose="020B0506030502030204" pitchFamily="34" charset="0"/>
                        </a:rPr>
                        <a:t>  </a:t>
                      </a:r>
                      <a:r>
                        <a:rPr lang="es-ES" baseline="0" dirty="0" smtClean="0">
                          <a:latin typeface="HelveticaNeueLT Std Cn" panose="020B0506030502030204" pitchFamily="34" charset="0"/>
                        </a:rPr>
                        <a:t>80Km/</a:t>
                      </a:r>
                      <a:r>
                        <a:rPr lang="es-ES" baseline="0" dirty="0" err="1" smtClean="0">
                          <a:latin typeface="HelveticaNeueLT Std Cn" panose="020B0506030502030204" pitchFamily="34" charset="0"/>
                        </a:rPr>
                        <a:t>hr</a:t>
                      </a:r>
                      <a:endParaRPr lang="es-ES" baseline="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7814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latin typeface="HelveticaNeueLT Std Cn" panose="020B0506030502030204" pitchFamily="34" charset="0"/>
                        </a:rPr>
                        <a:t>AC 16S (No</a:t>
                      </a:r>
                      <a:r>
                        <a:rPr lang="es-ES" baseline="0" dirty="0" smtClean="0">
                          <a:latin typeface="HelveticaNeueLT Std Cn" panose="020B0506030502030204" pitchFamily="34" charset="0"/>
                        </a:rPr>
                        <a:t> rehabilitada</a:t>
                      </a:r>
                      <a:r>
                        <a:rPr lang="es-ES" dirty="0" smtClean="0">
                          <a:latin typeface="HelveticaNeueLT Std Cn" panose="020B0506030502030204" pitchFamily="34" charset="0"/>
                        </a:rPr>
                        <a:t>)</a:t>
                      </a:r>
                      <a:endParaRPr lang="es-ES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NeueLT Std Cn" panose="020B0506030502030204" pitchFamily="34" charset="0"/>
                        </a:rPr>
                        <a:t>99 dB(A)</a:t>
                      </a:r>
                      <a:endParaRPr lang="es-ES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</a:tr>
              <a:tr h="47814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latin typeface="HelveticaNeueLT Std Cn" panose="020B0506030502030204" pitchFamily="34" charset="0"/>
                        </a:rPr>
                        <a:t>SMA8</a:t>
                      </a:r>
                      <a:r>
                        <a:rPr lang="es-ES" baseline="0" dirty="0" smtClean="0">
                          <a:latin typeface="HelveticaNeueLT Std Cn" panose="020B0506030502030204" pitchFamily="34" charset="0"/>
                        </a:rPr>
                        <a:t> NFU</a:t>
                      </a:r>
                      <a:endParaRPr lang="es-ES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NeueLT Std Cn" panose="020B0506030502030204" pitchFamily="34" charset="0"/>
                        </a:rPr>
                        <a:t>92,5 dB(A)</a:t>
                      </a:r>
                      <a:endParaRPr lang="es-ES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73504"/>
              </p:ext>
            </p:extLst>
          </p:nvPr>
        </p:nvGraphicFramePr>
        <p:xfrm>
          <a:off x="3417132" y="4205194"/>
          <a:ext cx="5580112" cy="1920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580112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HelveticaNeueLT Std Cn" panose="020B0506030502030204" pitchFamily="34" charset="0"/>
                        </a:rPr>
                        <a:t>MEZCLA</a:t>
                      </a:r>
                      <a:r>
                        <a:rPr lang="es-ES" sz="2400" baseline="0" dirty="0" smtClean="0">
                          <a:latin typeface="HelveticaNeueLT Std Cn" panose="020B0506030502030204" pitchFamily="34" charset="0"/>
                        </a:rPr>
                        <a:t> BITUMINOSA SONO-REDUCTORA</a:t>
                      </a:r>
                    </a:p>
                    <a:p>
                      <a:pPr algn="ctr"/>
                      <a:r>
                        <a:rPr lang="es-ES" sz="2400" baseline="0" dirty="0" smtClean="0">
                          <a:latin typeface="HelveticaNeueLT Std Cn" panose="020B0506030502030204" pitchFamily="34" charset="0"/>
                        </a:rPr>
                        <a:t>SIGNIFICATIVA LA REDUCCIÓN SONORA (6 dB) POR REDUCCIÓN DE GENERACIÓN DE RUIDO EN LA INTERACCIÓN NEUMÁTICO/PAVIMENTO</a:t>
                      </a:r>
                      <a:endParaRPr lang="es-ES" sz="240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9 Marcador de contenido"/>
          <p:cNvSpPr txBox="1">
            <a:spLocks/>
          </p:cNvSpPr>
          <p:nvPr/>
        </p:nvSpPr>
        <p:spPr>
          <a:xfrm>
            <a:off x="674511" y="1202266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D3867"/>
                </a:solidFill>
                <a:effectLst/>
                <a:uLnTx/>
                <a:uFillTx/>
                <a:latin typeface="HelveticaNeueLT Std Cn" panose="020B0506030502030204" pitchFamily="34" charset="0"/>
              </a:rPr>
              <a:t>COMPORTAMIENTO ACÚSTICO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D74829"/>
              </a:solidFill>
              <a:effectLst/>
              <a:uLnTx/>
              <a:uFillTx/>
              <a:latin typeface="HelveticaNeueLT Std Cn" panose="020B0506030502030204" pitchFamily="34" charset="0"/>
              <a:ea typeface="ＭＳ Ｐゴシック" pitchFamily="-107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74829"/>
                </a:solidFill>
                <a:effectLst/>
                <a:uLnTx/>
                <a:uFillTx/>
                <a:latin typeface="HelveticaNeueLT Std Cn" panose="020B0506030502030204" pitchFamily="34" charset="0"/>
                <a:ea typeface="ＭＳ Ｐゴシック" pitchFamily="-107" charset="-128"/>
              </a:rPr>
              <a:t>Auscultación a</a:t>
            </a:r>
            <a:r>
              <a:rPr kumimoji="0" lang="es-ES" sz="1800" b="1" i="0" u="none" strike="noStrike" kern="0" cap="none" spc="0" normalizeH="0" noProof="0" dirty="0" smtClean="0">
                <a:ln>
                  <a:noFill/>
                </a:ln>
                <a:solidFill>
                  <a:srgbClr val="D74829"/>
                </a:solidFill>
                <a:effectLst/>
                <a:uLnTx/>
                <a:uFillTx/>
                <a:latin typeface="HelveticaNeueLT Std Cn" panose="020B0506030502030204" pitchFamily="34" charset="0"/>
                <a:ea typeface="ＭＳ Ｐゴシック" pitchFamily="-107" charset="-128"/>
              </a:rPr>
              <a:t> 80 km/h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D74829"/>
              </a:solidFill>
              <a:effectLst/>
              <a:uLnTx/>
              <a:uFillTx/>
              <a:latin typeface="HelveticaNeueLT Std Cn" panose="020B050603050203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213555" y="117291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 Cn" panose="020B0506030502030204" pitchFamily="34" charset="0"/>
                <a:cs typeface="+mj-cs"/>
              </a:rPr>
              <a:t>SMA8 NFU en Paseo de los Curas. Málaga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1628800"/>
            <a:ext cx="853281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lvl="1" eaLnBrk="0" fontAlgn="auto" hangingPunct="0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ES" sz="2400" dirty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lvl="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ea typeface="ＭＳ Ｐゴシック" pitchFamily="-107" charset="-128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301105"/>
              </p:ext>
            </p:extLst>
          </p:nvPr>
        </p:nvGraphicFramePr>
        <p:xfrm>
          <a:off x="4139952" y="2204864"/>
          <a:ext cx="3816424" cy="110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129614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baseline="0" dirty="0" smtClean="0">
                          <a:latin typeface="HelveticaNeueLT Std Cn" panose="020B0506030502030204" pitchFamily="34" charset="0"/>
                        </a:rPr>
                        <a:t>Niveles</a:t>
                      </a:r>
                      <a:r>
                        <a:rPr lang="es-ES" baseline="-25000" dirty="0" smtClean="0">
                          <a:latin typeface="HelveticaNeueLT Std Cn" panose="020B0506030502030204" pitchFamily="34" charset="0"/>
                        </a:rPr>
                        <a:t>  </a:t>
                      </a:r>
                      <a:r>
                        <a:rPr lang="es-ES" baseline="0" dirty="0" smtClean="0">
                          <a:latin typeface="HelveticaNeueLT Std Cn" panose="020B0506030502030204" pitchFamily="34" charset="0"/>
                        </a:rPr>
                        <a:t>Sonoros </a:t>
                      </a:r>
                      <a:r>
                        <a:rPr lang="es-ES" baseline="0" dirty="0" err="1" smtClean="0">
                          <a:latin typeface="HelveticaNeueLT Std Cn" panose="020B0506030502030204" pitchFamily="34" charset="0"/>
                        </a:rPr>
                        <a:t>L</a:t>
                      </a:r>
                      <a:r>
                        <a:rPr lang="es-ES" baseline="-25000" dirty="0" err="1" smtClean="0">
                          <a:latin typeface="HelveticaNeueLT Std Cn" panose="020B0506030502030204" pitchFamily="34" charset="0"/>
                        </a:rPr>
                        <a:t>CPtr</a:t>
                      </a:r>
                      <a:r>
                        <a:rPr lang="es-ES" baseline="-25000" dirty="0" smtClean="0">
                          <a:latin typeface="HelveticaNeueLT Std Cn" panose="020B0506030502030204" pitchFamily="34" charset="0"/>
                        </a:rPr>
                        <a:t>  </a:t>
                      </a:r>
                      <a:r>
                        <a:rPr lang="es-ES" baseline="0" dirty="0" smtClean="0">
                          <a:latin typeface="HelveticaNeueLT Std Cn" panose="020B0506030502030204" pitchFamily="34" charset="0"/>
                        </a:rPr>
                        <a:t>50Km/</a:t>
                      </a:r>
                      <a:r>
                        <a:rPr lang="es-ES" baseline="0" dirty="0" err="1" smtClean="0">
                          <a:latin typeface="HelveticaNeueLT Std Cn" panose="020B0506030502030204" pitchFamily="34" charset="0"/>
                        </a:rPr>
                        <a:t>hr</a:t>
                      </a:r>
                      <a:endParaRPr lang="es-ES" baseline="0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latin typeface="HelveticaNeueLT Std Cn" panose="020B0506030502030204" pitchFamily="34" charset="0"/>
                        </a:rPr>
                        <a:t>AC 16S (No rehabilitada)</a:t>
                      </a:r>
                      <a:endParaRPr lang="es-ES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NeueLT Std Cn" panose="020B0506030502030204" pitchFamily="34" charset="0"/>
                        </a:rPr>
                        <a:t>94dB(A)</a:t>
                      </a:r>
                      <a:endParaRPr lang="es-ES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latin typeface="HelveticaNeueLT Std Cn" panose="020B0506030502030204" pitchFamily="34" charset="0"/>
                        </a:rPr>
                        <a:t>SMA8</a:t>
                      </a:r>
                      <a:r>
                        <a:rPr lang="es-ES" baseline="0" dirty="0" smtClean="0">
                          <a:latin typeface="HelveticaNeueLT Std Cn" panose="020B0506030502030204" pitchFamily="34" charset="0"/>
                        </a:rPr>
                        <a:t> NFU</a:t>
                      </a:r>
                      <a:endParaRPr lang="es-ES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HelveticaNeueLT Std Cn" panose="020B0506030502030204" pitchFamily="34" charset="0"/>
                        </a:rPr>
                        <a:t>88dB(A)</a:t>
                      </a:r>
                      <a:endParaRPr lang="es-ES" dirty="0">
                        <a:latin typeface="HelveticaNeueLT Std Cn" panose="020B05060305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34311"/>
              </p:ext>
            </p:extLst>
          </p:nvPr>
        </p:nvGraphicFramePr>
        <p:xfrm>
          <a:off x="4283968" y="3861048"/>
          <a:ext cx="3528392" cy="129614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28392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HelveticaNeueLT Std Cn" panose="020B0506030502030204" pitchFamily="34" charset="0"/>
                        </a:rPr>
                        <a:t>MEZCLA</a:t>
                      </a:r>
                      <a:r>
                        <a:rPr lang="es-ES" sz="2400" baseline="0" dirty="0" smtClean="0">
                          <a:latin typeface="HelveticaNeueLT Std Cn" panose="020B0506030502030204" pitchFamily="34" charset="0"/>
                        </a:rPr>
                        <a:t> BITUMINOSA SONO-REDUCTORA</a:t>
                      </a:r>
                    </a:p>
                    <a:p>
                      <a:pPr algn="ctr"/>
                      <a:r>
                        <a:rPr lang="es-ES" sz="2400" baseline="0" dirty="0" smtClean="0">
                          <a:latin typeface="HelveticaNeueLT Std Cn" panose="020B0506030502030204" pitchFamily="34" charset="0"/>
                        </a:rPr>
                        <a:t>Reducción 6dB 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1" y="2852936"/>
            <a:ext cx="3992563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13555" y="129817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 Cn" panose="020B0506030502030204" pitchFamily="34" charset="0"/>
                <a:cs typeface="+mj-cs"/>
              </a:rPr>
              <a:t>SMA8 NFU en Paseo de los Curas. Málaga</a:t>
            </a:r>
          </a:p>
        </p:txBody>
      </p:sp>
      <p:sp>
        <p:nvSpPr>
          <p:cNvPr id="14" name="9 Marcador de contenido"/>
          <p:cNvSpPr txBox="1">
            <a:spLocks/>
          </p:cNvSpPr>
          <p:nvPr/>
        </p:nvSpPr>
        <p:spPr>
          <a:xfrm>
            <a:off x="674511" y="1202266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D3867"/>
                </a:solidFill>
                <a:effectLst/>
                <a:uLnTx/>
                <a:uFillTx/>
                <a:latin typeface="HelveticaNeueLT Std Cn" panose="020B0506030502030204" pitchFamily="34" charset="0"/>
              </a:rPr>
              <a:t>COMPORTAMIENTO ACÚSTICO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D74829"/>
              </a:solidFill>
              <a:effectLst/>
              <a:uLnTx/>
              <a:uFillTx/>
              <a:latin typeface="HelveticaNeueLT Std Cn" panose="020B0506030502030204" pitchFamily="34" charset="0"/>
              <a:ea typeface="ＭＳ Ｐゴシック" pitchFamily="-107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74829"/>
                </a:solidFill>
                <a:effectLst/>
                <a:uLnTx/>
                <a:uFillTx/>
                <a:latin typeface="HelveticaNeueLT Std Cn" panose="020B0506030502030204" pitchFamily="34" charset="0"/>
                <a:ea typeface="ＭＳ Ｐゴシック" pitchFamily="-107" charset="-128"/>
              </a:rPr>
              <a:t>Auscultación a</a:t>
            </a:r>
            <a:r>
              <a:rPr kumimoji="0" lang="es-ES" sz="1800" b="1" i="0" u="none" strike="noStrike" kern="0" cap="none" spc="0" normalizeH="0" noProof="0" dirty="0" smtClean="0">
                <a:ln>
                  <a:noFill/>
                </a:ln>
                <a:solidFill>
                  <a:srgbClr val="D74829"/>
                </a:solidFill>
                <a:effectLst/>
                <a:uLnTx/>
                <a:uFillTx/>
                <a:latin typeface="HelveticaNeueLT Std Cn" panose="020B0506030502030204" pitchFamily="34" charset="0"/>
                <a:ea typeface="ＭＳ Ｐゴシック" pitchFamily="-107" charset="-128"/>
              </a:rPr>
              <a:t> 50 km/h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D74829"/>
              </a:solidFill>
              <a:effectLst/>
              <a:uLnTx/>
              <a:uFillTx/>
              <a:latin typeface="HelveticaNeueLT Std Cn" panose="020B05060305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90600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SMA8 NFU en Ronda Norte. Utrera (Sevilla)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372815" y="1066972"/>
            <a:ext cx="8336470" cy="3329430"/>
          </a:xfrm>
        </p:spPr>
        <p:txBody>
          <a:bodyPr>
            <a:normAutofit/>
          </a:bodyPr>
          <a:lstStyle/>
          <a:p>
            <a:r>
              <a:rPr lang="es-ES" sz="2600" dirty="0" smtClean="0">
                <a:latin typeface="HelveticaNeueLT Std Cn" panose="020B0506030502030204" pitchFamily="34" charset="0"/>
              </a:rPr>
              <a:t>SMA8 con alto % huecos</a:t>
            </a:r>
          </a:p>
          <a:p>
            <a:pPr lvl="1"/>
            <a:r>
              <a:rPr lang="es-ES" sz="2200" dirty="0" smtClean="0">
                <a:latin typeface="HelveticaNeueLT Std Cn" panose="020B0506030502030204" pitchFamily="34" charset="0"/>
              </a:rPr>
              <a:t>Ejecutada en enero de 2014</a:t>
            </a:r>
          </a:p>
          <a:p>
            <a:pPr lvl="1"/>
            <a:r>
              <a:rPr lang="es-ES" sz="2200" dirty="0" smtClean="0">
                <a:latin typeface="HelveticaNeueLT Std Cn" panose="020B0506030502030204" pitchFamily="34" charset="0"/>
              </a:rPr>
              <a:t>Actuación específica contra la contaminación acústica en una ronda de circunvalación </a:t>
            </a:r>
            <a:r>
              <a:rPr lang="es-ES" sz="2200" dirty="0" smtClean="0">
                <a:latin typeface="HelveticaNeueLT Std Cn" panose="020B0506030502030204" pitchFamily="34" charset="0"/>
                <a:ea typeface="ＭＳ Ｐゴシック" pitchFamily="-107" charset="-128"/>
              </a:rPr>
              <a:t>con viviendas cercanas con alta sensibilid</a:t>
            </a:r>
            <a:r>
              <a:rPr lang="es-ES" sz="2400" dirty="0" smtClean="0">
                <a:latin typeface="HelveticaNeueLT Std Cn" panose="020B0506030502030204" pitchFamily="34" charset="0"/>
                <a:ea typeface="ＭＳ Ｐゴシック" pitchFamily="-107" charset="-128"/>
              </a:rPr>
              <a:t>ad</a:t>
            </a:r>
            <a:endParaRPr lang="es-ES" sz="2200" dirty="0" smtClean="0">
              <a:latin typeface="HelveticaNeueLT Std Cn" panose="020B0506030502030204" pitchFamily="34" charset="0"/>
            </a:endParaRPr>
          </a:p>
          <a:p>
            <a:pPr lvl="1"/>
            <a:r>
              <a:rPr lang="es-ES" sz="2200" dirty="0" smtClean="0">
                <a:latin typeface="HelveticaNeueLT Std Cn" panose="020B0506030502030204" pitchFamily="34" charset="0"/>
              </a:rPr>
              <a:t>Ronda Norte. Utrera (Dirección Gral. Carreteras. J.A)</a:t>
            </a: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  <a:p>
            <a:pPr lvl="1"/>
            <a:endParaRPr lang="es-ES" sz="2400" dirty="0" smtClean="0">
              <a:latin typeface="HelveticaNeueLT Std Cn" panose="020B050603050203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45477" y="4816563"/>
            <a:ext cx="733864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2">
              <a:buSzPct val="100000"/>
              <a:buBlip>
                <a:blip r:embed="rId3"/>
              </a:buBlip>
            </a:pPr>
            <a:endParaRPr lang="es-ES" sz="2400" b="1" dirty="0" smtClean="0">
              <a:solidFill>
                <a:srgbClr val="0D3867"/>
              </a:solidFill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0191" y="3659426"/>
            <a:ext cx="7162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000" y="1298209"/>
            <a:ext cx="5508000" cy="41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51520" y="1412776"/>
            <a:ext cx="853281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lvl="1" eaLnBrk="0" fontAlgn="auto" hangingPunct="0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es-ES" sz="2400" dirty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lvl="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ea typeface="ＭＳ Ｐゴシック" pitchFamily="-107" charset="-128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90600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SMA8 NFU en Ronda Norte. Utrera (Sevilla)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4869"/>
            <a:ext cx="6084000" cy="436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Rectángulo"/>
          <p:cNvSpPr/>
          <p:nvPr/>
        </p:nvSpPr>
        <p:spPr>
          <a:xfrm>
            <a:off x="62086" y="2341426"/>
            <a:ext cx="567483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>
              <a:spcBef>
                <a:spcPct val="20000"/>
              </a:spcBef>
              <a:defRPr/>
            </a:pPr>
            <a:r>
              <a:rPr lang="es-ES" sz="2400" b="1" kern="0" dirty="0" err="1" smtClean="0">
                <a:solidFill>
                  <a:schemeClr val="accent3"/>
                </a:solidFill>
                <a:latin typeface="HelveticaNeueLT Std Cn" panose="020B0506030502030204" pitchFamily="34" charset="0"/>
                <a:ea typeface="ＭＳ Ｐゴシック" pitchFamily="-107" charset="-128"/>
              </a:rPr>
              <a:t>Macrotextura</a:t>
            </a:r>
            <a:r>
              <a:rPr lang="es-ES" sz="2400" b="1" kern="0" dirty="0" smtClean="0">
                <a:solidFill>
                  <a:schemeClr val="accent3"/>
                </a:solidFill>
                <a:latin typeface="HelveticaNeueLT Std Cn" panose="020B0506030502030204" pitchFamily="34" charset="0"/>
                <a:ea typeface="ＭＳ Ｐゴシック" pitchFamily="-107" charset="-128"/>
              </a:rPr>
              <a:t> medida con círculo de arena</a:t>
            </a:r>
          </a:p>
          <a:p>
            <a:pPr marL="180975" lvl="1">
              <a:spcBef>
                <a:spcPct val="20000"/>
              </a:spcBef>
              <a:defRPr/>
            </a:pPr>
            <a:r>
              <a:rPr lang="es-ES" sz="2400" b="1" kern="0" dirty="0" err="1" smtClean="0">
                <a:solidFill>
                  <a:schemeClr val="accent3"/>
                </a:solidFill>
                <a:latin typeface="HelveticaNeueLT Std Cn" panose="020B0506030502030204" pitchFamily="34" charset="0"/>
                <a:ea typeface="ＭＳ Ｐゴシック" pitchFamily="-107" charset="-128"/>
              </a:rPr>
              <a:t>Macrotextura</a:t>
            </a:r>
            <a:r>
              <a:rPr lang="es-ES" sz="2400" b="1" kern="0" dirty="0" smtClean="0">
                <a:solidFill>
                  <a:schemeClr val="accent3"/>
                </a:solidFill>
                <a:latin typeface="HelveticaNeueLT Std Cn" panose="020B0506030502030204" pitchFamily="34" charset="0"/>
                <a:ea typeface="ＭＳ Ｐゴシック" pitchFamily="-107" charset="-128"/>
              </a:rPr>
              <a:t> media MTD: 1,43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1412776"/>
            <a:ext cx="853281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lvl="1" eaLnBrk="0" fontAlgn="auto" hangingPunct="0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ES" sz="2400" dirty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lvl="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ea typeface="ＭＳ Ｐゴシック" pitchFamily="-107" charset="-128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258871" y="1145308"/>
            <a:ext cx="7772400" cy="4114800"/>
          </a:xfrm>
        </p:spPr>
        <p:txBody>
          <a:bodyPr/>
          <a:lstStyle/>
          <a:p>
            <a:r>
              <a:rPr lang="es-ES" sz="2600" dirty="0" smtClean="0">
                <a:latin typeface="HelveticaNeueLT Std Cn" panose="020B0506030502030204" pitchFamily="34" charset="0"/>
              </a:rPr>
              <a:t>MEDICIÓN DE 24 HORAS</a:t>
            </a:r>
          </a:p>
          <a:p>
            <a:pPr lvl="1"/>
            <a:endParaRPr lang="es-ES" sz="2600" dirty="0">
              <a:latin typeface="HelveticaNeueLT Std Cn" panose="020B0506030502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90600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SMA8 NFU en Ronda Norte. Utrera (Sevilla)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489" y="1092195"/>
            <a:ext cx="205457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783" y="1525137"/>
            <a:ext cx="39243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6952895" y="1561202"/>
          <a:ext cx="2110430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5181"/>
                <a:gridCol w="1355249"/>
              </a:tblGrid>
              <a:tr h="309607">
                <a:tc gridSpan="2">
                  <a:txBody>
                    <a:bodyPr/>
                    <a:lstStyle/>
                    <a:p>
                      <a:r>
                        <a:rPr lang="es-ES" sz="1600" baseline="0" dirty="0" smtClean="0"/>
                        <a:t>PREVIAS</a:t>
                      </a:r>
                      <a:endParaRPr lang="es-ES" sz="16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90244">
                <a:tc>
                  <a:txBody>
                    <a:bodyPr/>
                    <a:lstStyle/>
                    <a:p>
                      <a:pPr algn="l"/>
                      <a:r>
                        <a:rPr lang="es-ES" sz="1600" dirty="0" err="1" smtClean="0"/>
                        <a:t>Laeq,</a:t>
                      </a:r>
                      <a:r>
                        <a:rPr lang="es-ES" sz="1600" baseline="0" dirty="0" err="1" smtClean="0"/>
                        <a:t>d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67,0 dB(A)</a:t>
                      </a:r>
                      <a:endParaRPr lang="es-ES" sz="1600" dirty="0"/>
                    </a:p>
                  </a:txBody>
                  <a:tcPr/>
                </a:tc>
              </a:tr>
              <a:tr h="275702">
                <a:tc>
                  <a:txBody>
                    <a:bodyPr/>
                    <a:lstStyle/>
                    <a:p>
                      <a:pPr algn="l"/>
                      <a:r>
                        <a:rPr lang="es-ES" sz="1600" dirty="0" err="1" smtClean="0"/>
                        <a:t>Laeq,</a:t>
                      </a:r>
                      <a:r>
                        <a:rPr lang="es-ES" sz="1600" baseline="0" dirty="0" err="1" smtClean="0"/>
                        <a:t>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64,8 dB(A)</a:t>
                      </a:r>
                      <a:endParaRPr lang="es-ES" sz="1600" dirty="0"/>
                    </a:p>
                  </a:txBody>
                  <a:tcPr/>
                </a:tc>
              </a:tr>
              <a:tr h="316939">
                <a:tc>
                  <a:txBody>
                    <a:bodyPr/>
                    <a:lstStyle/>
                    <a:p>
                      <a:pPr algn="l"/>
                      <a:r>
                        <a:rPr lang="es-ES" sz="1600" dirty="0" err="1" smtClean="0"/>
                        <a:t>Laeq,n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57,3 dB(A)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961850" y="3112096"/>
          <a:ext cx="2110430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5181"/>
                <a:gridCol w="1355249"/>
              </a:tblGrid>
              <a:tr h="309607">
                <a:tc gridSpan="2">
                  <a:txBody>
                    <a:bodyPr/>
                    <a:lstStyle/>
                    <a:p>
                      <a:r>
                        <a:rPr lang="es-ES" sz="1600" baseline="0" dirty="0" smtClean="0"/>
                        <a:t>FINALES</a:t>
                      </a:r>
                      <a:endParaRPr lang="es-ES" sz="16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90244">
                <a:tc>
                  <a:txBody>
                    <a:bodyPr/>
                    <a:lstStyle/>
                    <a:p>
                      <a:pPr algn="l"/>
                      <a:r>
                        <a:rPr lang="es-ES" sz="1600" dirty="0" err="1" smtClean="0"/>
                        <a:t>Laeq,</a:t>
                      </a:r>
                      <a:r>
                        <a:rPr lang="es-ES" sz="1600" baseline="0" dirty="0" err="1" smtClean="0"/>
                        <a:t>d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60,3dB(A)</a:t>
                      </a:r>
                      <a:endParaRPr lang="es-ES" sz="1600" dirty="0"/>
                    </a:p>
                  </a:txBody>
                  <a:tcPr/>
                </a:tc>
              </a:tr>
              <a:tr h="275702">
                <a:tc>
                  <a:txBody>
                    <a:bodyPr/>
                    <a:lstStyle/>
                    <a:p>
                      <a:pPr algn="l"/>
                      <a:r>
                        <a:rPr lang="es-ES" sz="1600" dirty="0" err="1" smtClean="0"/>
                        <a:t>Laeq,</a:t>
                      </a:r>
                      <a:r>
                        <a:rPr lang="es-ES" sz="1600" baseline="0" dirty="0" err="1" smtClean="0"/>
                        <a:t>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57,8 dB(A)</a:t>
                      </a:r>
                      <a:endParaRPr lang="es-ES" sz="1600" dirty="0"/>
                    </a:p>
                  </a:txBody>
                  <a:tcPr/>
                </a:tc>
              </a:tr>
              <a:tr h="316939">
                <a:tc>
                  <a:txBody>
                    <a:bodyPr/>
                    <a:lstStyle/>
                    <a:p>
                      <a:pPr algn="l"/>
                      <a:r>
                        <a:rPr lang="es-ES" sz="1600" dirty="0" err="1" smtClean="0"/>
                        <a:t>Laeq,n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51,8 dB(A)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6934968" y="4662991"/>
          <a:ext cx="2110430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5181"/>
                <a:gridCol w="1355249"/>
              </a:tblGrid>
              <a:tr h="309607">
                <a:tc gridSpan="2">
                  <a:txBody>
                    <a:bodyPr/>
                    <a:lstStyle/>
                    <a:p>
                      <a:r>
                        <a:rPr lang="es-ES" sz="1600" baseline="0" dirty="0" smtClean="0"/>
                        <a:t>DIFERENCIA</a:t>
                      </a:r>
                      <a:endParaRPr lang="es-ES" sz="16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90244">
                <a:tc>
                  <a:txBody>
                    <a:bodyPr/>
                    <a:lstStyle/>
                    <a:p>
                      <a:pPr algn="l"/>
                      <a:r>
                        <a:rPr lang="es-ES" sz="1600" dirty="0" err="1" smtClean="0"/>
                        <a:t>Laeq,</a:t>
                      </a:r>
                      <a:r>
                        <a:rPr lang="es-ES" sz="1600" baseline="0" dirty="0" err="1" smtClean="0"/>
                        <a:t>d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-6,7 </a:t>
                      </a:r>
                      <a:r>
                        <a:rPr lang="es-ES" sz="1600" dirty="0" smtClean="0"/>
                        <a:t>dB(A)</a:t>
                      </a:r>
                      <a:endParaRPr lang="es-ES" sz="1600" dirty="0"/>
                    </a:p>
                  </a:txBody>
                  <a:tcPr/>
                </a:tc>
              </a:tr>
              <a:tr h="275702">
                <a:tc>
                  <a:txBody>
                    <a:bodyPr/>
                    <a:lstStyle/>
                    <a:p>
                      <a:pPr algn="l"/>
                      <a:r>
                        <a:rPr lang="es-ES" sz="1600" dirty="0" err="1" smtClean="0"/>
                        <a:t>Laeq,</a:t>
                      </a:r>
                      <a:r>
                        <a:rPr lang="es-ES" sz="1600" baseline="0" dirty="0" err="1" smtClean="0"/>
                        <a:t>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-7,0 </a:t>
                      </a:r>
                      <a:r>
                        <a:rPr lang="es-ES" sz="1600" dirty="0" smtClean="0"/>
                        <a:t>dB(A)</a:t>
                      </a:r>
                      <a:endParaRPr lang="es-ES" sz="1600" dirty="0"/>
                    </a:p>
                  </a:txBody>
                  <a:tcPr/>
                </a:tc>
              </a:tr>
              <a:tr h="316939">
                <a:tc>
                  <a:txBody>
                    <a:bodyPr/>
                    <a:lstStyle/>
                    <a:p>
                      <a:pPr algn="l"/>
                      <a:r>
                        <a:rPr lang="es-ES" sz="1600" dirty="0" err="1" smtClean="0"/>
                        <a:t>Laeq,n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-5,5 </a:t>
                      </a:r>
                      <a:r>
                        <a:rPr lang="es-ES" sz="1600" dirty="0" smtClean="0"/>
                        <a:t>dB(A)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53422"/>
            <a:ext cx="6948000" cy="24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1412776"/>
            <a:ext cx="853281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lvl="1" eaLnBrk="0" fontAlgn="auto" hangingPunct="0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ES" sz="2400" dirty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lvl="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ea typeface="ＭＳ Ｐゴシック" pitchFamily="-107" charset="-128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700862" y="1550257"/>
            <a:ext cx="7772400" cy="4114800"/>
          </a:xfrm>
        </p:spPr>
        <p:txBody>
          <a:bodyPr/>
          <a:lstStyle/>
          <a:p>
            <a:r>
              <a:rPr lang="es-ES" sz="2600" dirty="0" smtClean="0">
                <a:latin typeface="HelveticaNeueLT Std Cn" panose="020B0506030502030204" pitchFamily="34" charset="0"/>
              </a:rPr>
              <a:t>RESULTADOS EVALUACIÓN ACÚSTICA</a:t>
            </a:r>
          </a:p>
          <a:p>
            <a:pPr lvl="1" algn="just"/>
            <a:r>
              <a:rPr lang="es-ES" sz="2000" dirty="0" smtClean="0">
                <a:latin typeface="HelveticaNeueLT Std Cn" panose="020B0506030502030204" pitchFamily="34" charset="0"/>
              </a:rPr>
              <a:t>Disminución importante de los niveles de inmisión de ruido</a:t>
            </a:r>
          </a:p>
          <a:p>
            <a:pPr lvl="1" algn="just"/>
            <a:r>
              <a:rPr lang="es-ES" sz="2000" dirty="0" smtClean="0">
                <a:latin typeface="HelveticaNeueLT Std Cn" panose="020B0506030502030204" pitchFamily="34" charset="0"/>
              </a:rPr>
              <a:t>En la medida de 24 horas la reducción oscila entre 7 dB y 5,5 dB</a:t>
            </a:r>
          </a:p>
          <a:p>
            <a:pPr lvl="1" algn="just"/>
            <a:r>
              <a:rPr lang="es-ES" sz="2000" dirty="0" smtClean="0">
                <a:latin typeface="HelveticaNeueLT Std Cn" panose="020B0506030502030204" pitchFamily="34" charset="0"/>
              </a:rPr>
              <a:t>En términos energéticos se ha conseguido una reducción del 75% de la potencia acústica (cada 3 dB, el ruido se reduce a la mitad)</a:t>
            </a:r>
          </a:p>
          <a:p>
            <a:pPr lvl="1" algn="just"/>
            <a:r>
              <a:rPr lang="es-ES" sz="2000" dirty="0" smtClean="0">
                <a:latin typeface="HelveticaNeueLT Std Cn" panose="020B0506030502030204" pitchFamily="34" charset="0"/>
              </a:rPr>
              <a:t>Esto equivale a una disminución del tráfico al 25% de la Intensidad Media Diaria de la carretera sin el pavimento </a:t>
            </a:r>
            <a:r>
              <a:rPr lang="es-ES" sz="2000" dirty="0" err="1" smtClean="0">
                <a:latin typeface="HelveticaNeueLT Std Cn" panose="020B0506030502030204" pitchFamily="34" charset="0"/>
              </a:rPr>
              <a:t>sono</a:t>
            </a:r>
            <a:r>
              <a:rPr lang="es-ES" sz="2000" dirty="0" smtClean="0">
                <a:latin typeface="HelveticaNeueLT Std Cn" panose="020B0506030502030204" pitchFamily="34" charset="0"/>
              </a:rPr>
              <a:t>-reductor</a:t>
            </a:r>
          </a:p>
          <a:p>
            <a:pPr lvl="1" algn="just">
              <a:buNone/>
            </a:pPr>
            <a:endParaRPr lang="es-ES" dirty="0" smtClean="0">
              <a:latin typeface="HelveticaNeueLT Std Cn" panose="020B0506030502030204" pitchFamily="34" charset="0"/>
            </a:endParaRPr>
          </a:p>
          <a:p>
            <a:pPr algn="just">
              <a:buNone/>
            </a:pPr>
            <a:endParaRPr lang="es-ES" dirty="0" smtClean="0">
              <a:latin typeface="HelveticaNeueLT Std Cn" panose="020B0506030502030204" pitchFamily="34" charset="0"/>
            </a:endParaRPr>
          </a:p>
          <a:p>
            <a:pPr algn="ctr">
              <a:buNone/>
            </a:pPr>
            <a:r>
              <a:rPr lang="es-ES" sz="2600" dirty="0" smtClean="0">
                <a:latin typeface="HelveticaNeueLT Std Cn" panose="020B0506030502030204" pitchFamily="34" charset="0"/>
              </a:rPr>
              <a:t>SE DEMUESTRA LAS PROPIEDADES SONO-REDUCTORAS DE LAS MEZCLAS SMA CON TAMAÑO MÁXIMO DE ÁRIDO DE 8mm Y NFU</a:t>
            </a:r>
          </a:p>
          <a:p>
            <a:pPr algn="ctr">
              <a:buNone/>
            </a:pPr>
            <a:endParaRPr lang="es-ES" dirty="0" smtClean="0">
              <a:latin typeface="HelveticaNeueLT Std Cn" panose="020B0506030502030204" pitchFamily="34" charset="0"/>
            </a:endParaRPr>
          </a:p>
          <a:p>
            <a:pPr lvl="1"/>
            <a:endParaRPr lang="es-ES" dirty="0">
              <a:latin typeface="HelveticaNeueLT Std Cn" panose="020B0506030502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90600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SMA8 NFU en Ronda Norte. Utrera (Sevilla)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1412776"/>
            <a:ext cx="85328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 smtClean="0">
              <a:ea typeface="ＭＳ Ｐゴシック" pitchFamily="-107" charset="-128"/>
            </a:endParaRPr>
          </a:p>
          <a:p>
            <a:pPr lvl="1" eaLnBrk="0" fontAlgn="auto" hangingPunct="0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ES" sz="2000" dirty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 smtClean="0">
              <a:ea typeface="ＭＳ Ｐゴシック" pitchFamily="-107" charset="-128"/>
            </a:endParaRPr>
          </a:p>
          <a:p>
            <a:pPr lvl="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ea typeface="ＭＳ Ｐゴシック" pitchFamily="-107" charset="-128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700862" y="1550257"/>
            <a:ext cx="7772400" cy="4114800"/>
          </a:xfrm>
        </p:spPr>
        <p:txBody>
          <a:bodyPr/>
          <a:lstStyle/>
          <a:p>
            <a:r>
              <a:rPr lang="es-ES" sz="2600" dirty="0" smtClean="0">
                <a:latin typeface="HelveticaNeueLT Std Cn" panose="020B0506030502030204" pitchFamily="34" charset="0"/>
              </a:rPr>
              <a:t>EXPERIENCIA CON ADICIÓN DE POLVO DE CAUCHO POR VÍA SECA EN MEZCLAS BITUMINOSAS</a:t>
            </a:r>
          </a:p>
          <a:p>
            <a:pPr lvl="1" algn="just"/>
            <a:r>
              <a:rPr lang="es-ES" sz="2000" dirty="0" smtClean="0">
                <a:latin typeface="HelveticaNeueLT Std Cn" panose="020B0506030502030204" pitchFamily="34" charset="0"/>
              </a:rPr>
              <a:t>Es una técnica contrastada</a:t>
            </a:r>
          </a:p>
          <a:p>
            <a:pPr lvl="1" algn="just"/>
            <a:r>
              <a:rPr lang="es-ES" sz="2000" dirty="0" smtClean="0">
                <a:latin typeface="HelveticaNeueLT Std Cn" panose="020B0506030502030204" pitchFamily="34" charset="0"/>
              </a:rPr>
              <a:t>La adición de caucho a las mezclas bituminosas por vía seca mejora las prestaciones con respecto a las mezclas con betún convencional</a:t>
            </a:r>
          </a:p>
          <a:p>
            <a:pPr lvl="1" algn="just"/>
            <a:r>
              <a:rPr lang="es-ES" sz="2000" dirty="0" smtClean="0">
                <a:latin typeface="HelveticaNeueLT Std Cn" panose="020B0506030502030204" pitchFamily="34" charset="0"/>
              </a:rPr>
              <a:t>Además, puede potenciar el efecto </a:t>
            </a:r>
            <a:r>
              <a:rPr lang="es-ES" sz="2000" dirty="0" err="1" smtClean="0">
                <a:latin typeface="HelveticaNeueLT Std Cn" panose="020B0506030502030204" pitchFamily="34" charset="0"/>
              </a:rPr>
              <a:t>sono</a:t>
            </a:r>
            <a:r>
              <a:rPr lang="es-ES" sz="2000" dirty="0" smtClean="0">
                <a:latin typeface="HelveticaNeueLT Std Cn" panose="020B0506030502030204" pitchFamily="34" charset="0"/>
              </a:rPr>
              <a:t>-reductor de algunas mezclas bituminosas</a:t>
            </a:r>
          </a:p>
          <a:p>
            <a:pPr lvl="1" algn="just"/>
            <a:r>
              <a:rPr lang="es-ES" sz="2000" dirty="0" smtClean="0">
                <a:latin typeface="HelveticaNeueLT Std Cn" panose="020B0506030502030204" pitchFamily="34" charset="0"/>
              </a:rPr>
              <a:t>Es eficaz como aditivo estabilizante para mezclas con alto contenido de betún</a:t>
            </a:r>
          </a:p>
          <a:p>
            <a:pPr lvl="1" algn="just"/>
            <a:r>
              <a:rPr lang="es-ES" sz="2000" dirty="0" smtClean="0">
                <a:latin typeface="HelveticaNeueLT Std Cn" panose="020B0506030502030204" pitchFamily="34" charset="0"/>
              </a:rPr>
              <a:t>En la mayoría de las aplicaciones se recomienda un porcentaje de 0,5% sobre mezcla </a:t>
            </a:r>
          </a:p>
          <a:p>
            <a:pPr lvl="1" algn="just"/>
            <a:r>
              <a:rPr lang="es-ES" sz="2000" dirty="0" smtClean="0">
                <a:latin typeface="HelveticaNeueLT Std Cn" panose="020B0506030502030204" pitchFamily="34" charset="0"/>
              </a:rPr>
              <a:t>Siempre ir a granulometrías finas del polvo de caucho (&lt; 0,5 mm)</a:t>
            </a:r>
          </a:p>
          <a:p>
            <a:pPr lvl="1" algn="just"/>
            <a:endParaRPr lang="es-ES" dirty="0" smtClean="0">
              <a:latin typeface="HelveticaNeueLT Std Cn" panose="020B0506030502030204" pitchFamily="34" charset="0"/>
            </a:endParaRPr>
          </a:p>
          <a:p>
            <a:pPr algn="ctr">
              <a:buNone/>
            </a:pPr>
            <a:endParaRPr lang="es-ES" dirty="0" smtClean="0">
              <a:latin typeface="HelveticaNeueLT Std Cn" panose="020B0506030502030204" pitchFamily="34" charset="0"/>
            </a:endParaRPr>
          </a:p>
          <a:p>
            <a:pPr lvl="1"/>
            <a:endParaRPr lang="es-ES" dirty="0">
              <a:latin typeface="HelveticaNeueLT Std Cn" panose="020B0506030502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90600"/>
          </a:xfrm>
        </p:spPr>
        <p:txBody>
          <a:bodyPr/>
          <a:lstStyle/>
          <a:p>
            <a:pPr lvl="0">
              <a:defRPr/>
            </a:pPr>
            <a:r>
              <a:rPr lang="es-ES" dirty="0" smtClean="0"/>
              <a:t>CONCLUSIONES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685" y="1054733"/>
            <a:ext cx="416083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>
                <a:latin typeface="HelveticaNeueLT Std Cn" panose="020B0506030502030204" pitchFamily="34" charset="0"/>
              </a:rPr>
              <a:t>Técnica de la vía seca</a:t>
            </a:r>
          </a:p>
        </p:txBody>
      </p:sp>
      <p:sp>
        <p:nvSpPr>
          <p:cNvPr id="8" name="4 Marcador de pie de página"/>
          <p:cNvSpPr txBox="1">
            <a:spLocks/>
          </p:cNvSpPr>
          <p:nvPr/>
        </p:nvSpPr>
        <p:spPr>
          <a:xfrm>
            <a:off x="1481138" y="6578600"/>
            <a:ext cx="46101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endParaRPr lang="fr-FR" sz="1000" dirty="0">
              <a:solidFill>
                <a:srgbClr val="0D3867"/>
              </a:solidFill>
              <a:latin typeface="+mj-lt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178314" y="2871546"/>
            <a:ext cx="3517236" cy="191657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2600" dirty="0" smtClean="0">
                <a:latin typeface="HelveticaNeueLT Std Cn" panose="020B0506030502030204" pitchFamily="34" charset="0"/>
              </a:rPr>
              <a:t>Introducción del polvo de caucho directamente en el mezclador de la planta asfáltica</a:t>
            </a:r>
          </a:p>
          <a:p>
            <a:pPr>
              <a:defRPr/>
            </a:pPr>
            <a:endParaRPr lang="es-ES" sz="2600" dirty="0" smtClean="0">
              <a:latin typeface="HelveticaNeueLT Std Cn" panose="020B0506030502030204" pitchFamily="34" charset="0"/>
            </a:endParaRPr>
          </a:p>
          <a:p>
            <a:pPr>
              <a:buNone/>
              <a:defRPr/>
            </a:pPr>
            <a:endParaRPr lang="es-ES" sz="2600" dirty="0" smtClean="0">
              <a:latin typeface="HelveticaNeueLT Std Cn" panose="020B0506030502030204" pitchFamily="34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057266" y="1695161"/>
            <a:ext cx="1676400" cy="990600"/>
          </a:xfrm>
          <a:prstGeom prst="wedgeRectCallout">
            <a:avLst>
              <a:gd name="adj1" fmla="val 66667"/>
              <a:gd name="adj2" fmla="val 13463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dirty="0">
                <a:latin typeface="HelveticaNeueLT Std Cn" panose="020B0506030502030204" pitchFamily="34" charset="0"/>
              </a:rPr>
              <a:t>Calentamiento de los áridos  (incremento 10 º C en temperatura)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7286625" y="2122488"/>
            <a:ext cx="1524000" cy="914400"/>
          </a:xfrm>
          <a:prstGeom prst="wedgeRectCallout">
            <a:avLst>
              <a:gd name="adj1" fmla="val 31364"/>
              <a:gd name="adj2" fmla="val 80102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ES" dirty="0">
                <a:latin typeface="HelveticaNeueLT Std Cn" panose="020B0506030502030204" pitchFamily="34" charset="0"/>
              </a:rPr>
              <a:t>Aportación polvo de caucho por dosificación en peso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5906194" y="5758786"/>
            <a:ext cx="2971800" cy="533400"/>
          </a:xfrm>
          <a:prstGeom prst="wedgeRectCallout">
            <a:avLst>
              <a:gd name="adj1" fmla="val 11425"/>
              <a:gd name="adj2" fmla="val -96605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dirty="0">
                <a:latin typeface="HelveticaNeueLT Std Cn" panose="020B0506030502030204" pitchFamily="34" charset="0"/>
              </a:rPr>
              <a:t>Amasado de la mezcla (incremento de tiempo 15%)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059083" y="4310554"/>
            <a:ext cx="1600200" cy="1066800"/>
          </a:xfrm>
          <a:prstGeom prst="wedgeRectCallout">
            <a:avLst>
              <a:gd name="adj1" fmla="val 79958"/>
              <a:gd name="adj2" fmla="val 9671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dirty="0">
                <a:latin typeface="HelveticaNeueLT Std Cn" panose="020B0506030502030204" pitchFamily="34" charset="0"/>
              </a:rPr>
              <a:t>Calentamiento del betún (incremento de 5 ºC temperatura)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487325" y="5639551"/>
            <a:ext cx="2971800" cy="685800"/>
          </a:xfrm>
          <a:prstGeom prst="wedgeRectCallout">
            <a:avLst>
              <a:gd name="adj1" fmla="val 116131"/>
              <a:gd name="adj2" fmla="val -109684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dirty="0" err="1">
                <a:latin typeface="HelveticaNeueLT Std Cn" panose="020B0506030502030204" pitchFamily="34" charset="0"/>
              </a:rPr>
              <a:t>Preamasado</a:t>
            </a:r>
            <a:r>
              <a:rPr lang="es-ES" dirty="0">
                <a:latin typeface="HelveticaNeueLT Std Cn" panose="020B0506030502030204" pitchFamily="34" charset="0"/>
              </a:rPr>
              <a:t> de áridos en caliente y del polvo de caucho (incremento de tiempo de </a:t>
            </a:r>
            <a:r>
              <a:rPr lang="es-ES" dirty="0" err="1">
                <a:latin typeface="HelveticaNeueLT Std Cn" panose="020B0506030502030204" pitchFamily="34" charset="0"/>
              </a:rPr>
              <a:t>preamasado</a:t>
            </a:r>
            <a:r>
              <a:rPr lang="es-ES" dirty="0">
                <a:latin typeface="HelveticaNeueLT Std Cn" panose="020B0506030502030204" pitchFamily="34" charset="0"/>
              </a:rPr>
              <a:t> 10%)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  <p:bldP spid="9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1412776"/>
            <a:ext cx="853281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lvl="1" eaLnBrk="0" fontAlgn="auto" hangingPunct="0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ES" sz="2400" dirty="0">
              <a:ea typeface="ＭＳ Ｐゴシック" pitchFamily="-107" charset="-128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ea typeface="ＭＳ Ｐゴシック" pitchFamily="-107" charset="-128"/>
            </a:endParaRPr>
          </a:p>
          <a:p>
            <a:pPr lvl="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ea typeface="ＭＳ Ｐゴシック" pitchFamily="-107" charset="-128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38407" y="2545977"/>
            <a:ext cx="439270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s-ES" sz="4000" b="1" dirty="0" smtClean="0">
                <a:solidFill>
                  <a:srgbClr val="0D3867"/>
                </a:solidFill>
                <a:latin typeface="+mn-lt"/>
              </a:rPr>
              <a:t>GRACIAS POR  SU ATENCIÓN</a:t>
            </a:r>
          </a:p>
        </p:txBody>
      </p:sp>
      <p:pic>
        <p:nvPicPr>
          <p:cNvPr id="14" name="Picture 17" descr="frisecoul copie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190" y="4508500"/>
            <a:ext cx="45783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2750" y="152400"/>
            <a:ext cx="7772400" cy="990600"/>
          </a:xfrm>
        </p:spPr>
        <p:txBody>
          <a:bodyPr/>
          <a:lstStyle/>
          <a:p>
            <a:r>
              <a:rPr lang="es-ES" sz="2000" dirty="0" smtClean="0">
                <a:latin typeface="HelveticaNeueLT Std Cn" panose="020B0506030502030204" pitchFamily="34" charset="0"/>
              </a:rPr>
              <a:t>Sistema de incorporación de polvo de caucho por vía seca</a:t>
            </a:r>
          </a:p>
        </p:txBody>
      </p:sp>
      <p:sp>
        <p:nvSpPr>
          <p:cNvPr id="8" name="4 Marcador de pie de página"/>
          <p:cNvSpPr txBox="1">
            <a:spLocks/>
          </p:cNvSpPr>
          <p:nvPr/>
        </p:nvSpPr>
        <p:spPr>
          <a:xfrm>
            <a:off x="1481138" y="6578600"/>
            <a:ext cx="46101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endParaRPr lang="fr-FR" sz="1000" dirty="0">
              <a:solidFill>
                <a:srgbClr val="0D3867"/>
              </a:solidFill>
              <a:latin typeface="+mj-lt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20040" y="1216430"/>
            <a:ext cx="8474826" cy="41148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HelveticaNeueLT Std Cn" panose="020B0506030502030204" pitchFamily="34" charset="0"/>
              </a:rPr>
              <a:t>Sistemas de incorporación del polvo de caucho al mezclador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548852"/>
              </p:ext>
            </p:extLst>
          </p:nvPr>
        </p:nvGraphicFramePr>
        <p:xfrm>
          <a:off x="482138" y="1646382"/>
          <a:ext cx="8661862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30931"/>
                <a:gridCol w="43309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0D3867"/>
                          </a:solidFill>
                          <a:latin typeface="HelveticaNeueLT Std Cn" panose="020B0506030502030204" pitchFamily="34" charset="0"/>
                          <a:ea typeface="MS PGothic" pitchFamily="34" charset="-128"/>
                          <a:cs typeface="+mn-cs"/>
                        </a:rPr>
                        <a:t>Manual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kern="1200" dirty="0" smtClean="0">
                          <a:solidFill>
                            <a:srgbClr val="0D3867"/>
                          </a:solidFill>
                          <a:latin typeface="HelveticaNeueLT Std Cn" panose="020B0506030502030204" pitchFamily="34" charset="0"/>
                          <a:ea typeface="MS PGothic" pitchFamily="34" charset="-128"/>
                          <a:cs typeface="+mn-cs"/>
                        </a:rPr>
                        <a:t>Automático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62" y="2030440"/>
            <a:ext cx="378777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 descr="IMG000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3"/>
          <a:stretch>
            <a:fillRect/>
          </a:stretch>
        </p:blipFill>
        <p:spPr bwMode="auto">
          <a:xfrm>
            <a:off x="4735599" y="2040572"/>
            <a:ext cx="3281363" cy="3106737"/>
          </a:xfrm>
          <a:prstGeom prst="rect">
            <a:avLst/>
          </a:prstGeom>
          <a:noFill/>
        </p:spPr>
      </p:pic>
      <p:pic>
        <p:nvPicPr>
          <p:cNvPr id="14" name="Picture 5" descr="IMG0002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037" y="3902452"/>
            <a:ext cx="3509963" cy="26336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8001000" cy="990600"/>
          </a:xfrm>
        </p:spPr>
        <p:txBody>
          <a:bodyPr/>
          <a:lstStyle/>
          <a:p>
            <a:r>
              <a:rPr lang="es-ES" sz="2000" dirty="0" smtClean="0">
                <a:latin typeface="HelveticaNeueLT Std Cn" panose="020B0506030502030204" pitchFamily="34" charset="0"/>
              </a:rPr>
              <a:t>    Experiencia del grupo </a:t>
            </a:r>
            <a:r>
              <a:rPr lang="es-ES" sz="2000" dirty="0" err="1" smtClean="0">
                <a:latin typeface="HelveticaNeueLT Std Cn" panose="020B0506030502030204" pitchFamily="34" charset="0"/>
              </a:rPr>
              <a:t>Eiffage</a:t>
            </a:r>
            <a:r>
              <a:rPr lang="es-ES" sz="2000" dirty="0" smtClean="0">
                <a:latin typeface="HelveticaNeueLT Std Cn" panose="020B0506030502030204" pitchFamily="34" charset="0"/>
              </a:rPr>
              <a:t> con polvo de caucho</a:t>
            </a:r>
          </a:p>
        </p:txBody>
      </p:sp>
      <p:sp>
        <p:nvSpPr>
          <p:cNvPr id="8" name="4 Marcador de pie de página"/>
          <p:cNvSpPr txBox="1">
            <a:spLocks/>
          </p:cNvSpPr>
          <p:nvPr/>
        </p:nvSpPr>
        <p:spPr>
          <a:xfrm>
            <a:off x="1481138" y="6578600"/>
            <a:ext cx="46101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endParaRPr lang="fr-FR" sz="1000" dirty="0">
              <a:solidFill>
                <a:srgbClr val="0D3867"/>
              </a:solidFill>
              <a:latin typeface="+mj-lt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1004888" y="1258888"/>
            <a:ext cx="7772400" cy="47069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600" dirty="0" smtClean="0">
                <a:latin typeface="HelveticaNeueLT Std Cn" panose="020B0506030502030204" pitchFamily="34" charset="0"/>
              </a:rPr>
              <a:t>Los Serrano (Levante y Murcia)</a:t>
            </a:r>
          </a:p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Inicia en 1996 la investigación de la viabilidad del polvo de caucho por vía seca</a:t>
            </a:r>
          </a:p>
          <a:p>
            <a:pPr lvl="1">
              <a:defRPr/>
            </a:pPr>
            <a:endParaRPr lang="es-ES" sz="2000" dirty="0">
              <a:latin typeface="HelveticaNeueLT Std Cn" panose="020B0506030502030204" pitchFamily="34" charset="0"/>
            </a:endParaRPr>
          </a:p>
          <a:p>
            <a:pPr lvl="1">
              <a:defRPr/>
            </a:pPr>
            <a:endParaRPr lang="es-ES" sz="2000" dirty="0" smtClean="0">
              <a:latin typeface="HelveticaNeueLT Std Cn" panose="020B0506030502030204" pitchFamily="34" charset="0"/>
            </a:endParaRPr>
          </a:p>
          <a:p>
            <a:pPr lvl="1">
              <a:defRPr/>
            </a:pPr>
            <a:endParaRPr lang="es-ES" sz="2000" dirty="0">
              <a:latin typeface="HelveticaNeueLT Std Cn" panose="020B0506030502030204" pitchFamily="34" charset="0"/>
            </a:endParaRPr>
          </a:p>
          <a:p>
            <a:pPr lvl="1">
              <a:defRPr/>
            </a:pPr>
            <a:endParaRPr lang="es-ES" sz="2000" dirty="0" smtClean="0">
              <a:latin typeface="HelveticaNeueLT Std Cn" panose="020B0506030502030204" pitchFamily="34" charset="0"/>
            </a:endParaRPr>
          </a:p>
          <a:p>
            <a:pPr lvl="1">
              <a:defRPr/>
            </a:pPr>
            <a:endParaRPr lang="es-ES" sz="2000" dirty="0">
              <a:latin typeface="HelveticaNeueLT Std Cn" panose="020B0506030502030204" pitchFamily="34" charset="0"/>
            </a:endParaRPr>
          </a:p>
          <a:p>
            <a:pPr lvl="1">
              <a:defRPr/>
            </a:pPr>
            <a:endParaRPr lang="es-ES" sz="2000" dirty="0" smtClean="0">
              <a:latin typeface="HelveticaNeueLT Std Cn" panose="020B0506030502030204" pitchFamily="34" charset="0"/>
            </a:endParaRPr>
          </a:p>
          <a:p>
            <a:pPr>
              <a:buNone/>
              <a:defRPr/>
            </a:pPr>
            <a:endParaRPr lang="es-ES" sz="2600" dirty="0" smtClean="0">
              <a:latin typeface="HelveticaNeueLT Std Cn" panose="020B050603050203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 bwMode="auto">
          <a:xfrm rot="20748778">
            <a:off x="972526" y="2762740"/>
            <a:ext cx="2271886" cy="1250398"/>
          </a:xfrm>
          <a:prstGeom prst="roundRect">
            <a:avLst/>
          </a:prstGeom>
          <a:solidFill>
            <a:srgbClr val="99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99CC00">
                <a:alpha val="61000"/>
              </a:srgb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2" algn="ctr" eaLnBrk="0" hangingPunct="0"/>
            <a:r>
              <a:rPr lang="es-ES" sz="1800" dirty="0">
                <a:latin typeface="HelveticaNeueLT Std Cn" panose="020B0506030502030204" pitchFamily="34" charset="0"/>
              </a:rPr>
              <a:t>1996-2000 IMPIVA: Utilización del polvo de caucho NFU por vía seca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NeueLT Std Cn" panose="020B0506030502030204" pitchFamily="34" charset="0"/>
              <a:ea typeface="ＭＳ Ｐゴシック" pitchFamily="68" charset="-128"/>
              <a:cs typeface="ＭＳ Ｐゴシック" pitchFamily="68" charset="-128"/>
            </a:endParaRPr>
          </a:p>
        </p:txBody>
      </p:sp>
      <p:sp>
        <p:nvSpPr>
          <p:cNvPr id="7" name="Rectángulo redondeado 6"/>
          <p:cNvSpPr/>
          <p:nvPr/>
        </p:nvSpPr>
        <p:spPr bwMode="auto">
          <a:xfrm>
            <a:off x="3733816" y="2407213"/>
            <a:ext cx="2148262" cy="1367184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00B0F0">
                <a:alpha val="61000"/>
              </a:srgb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" sz="1800" dirty="0">
                <a:latin typeface="HelveticaNeueLT Std Cn" panose="020B0506030502030204" pitchFamily="34" charset="0"/>
              </a:rPr>
              <a:t>2005-2007 IMPIVA: Influencia del empleo de caucho NFU en la sonoridad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NeueLT Std Cn" panose="020B0506030502030204" pitchFamily="34" charset="0"/>
              <a:ea typeface="ＭＳ Ｐゴシック" pitchFamily="68" charset="-128"/>
              <a:cs typeface="ＭＳ Ｐゴシック" pitchFamily="68" charset="-128"/>
            </a:endParaRPr>
          </a:p>
        </p:txBody>
      </p:sp>
      <p:sp>
        <p:nvSpPr>
          <p:cNvPr id="9" name="Rectángulo redondeado 8"/>
          <p:cNvSpPr/>
          <p:nvPr/>
        </p:nvSpPr>
        <p:spPr bwMode="auto">
          <a:xfrm rot="655605">
            <a:off x="6454379" y="2581698"/>
            <a:ext cx="2148262" cy="1018217"/>
          </a:xfrm>
          <a:prstGeom prst="roundRect">
            <a:avLst/>
          </a:prstGeom>
          <a:solidFill>
            <a:srgbClr val="C00000">
              <a:alpha val="9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C00000">
                <a:alpha val="61000"/>
              </a:srgb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" sz="1800" dirty="0">
                <a:solidFill>
                  <a:srgbClr val="D3D3D3"/>
                </a:solidFill>
                <a:latin typeface="HelveticaNeueLT Std Cn" panose="020B0506030502030204" pitchFamily="34" charset="0"/>
              </a:rPr>
              <a:t>2006-2007 IMPIVA: Mezclas </a:t>
            </a:r>
            <a:r>
              <a:rPr lang="es-ES" sz="1800" dirty="0" err="1">
                <a:solidFill>
                  <a:srgbClr val="D3D3D3"/>
                </a:solidFill>
                <a:latin typeface="HelveticaNeueLT Std Cn" panose="020B0506030502030204" pitchFamily="34" charset="0"/>
              </a:rPr>
              <a:t>antifisuras</a:t>
            </a:r>
            <a:r>
              <a:rPr lang="es-ES" sz="1800" dirty="0">
                <a:solidFill>
                  <a:srgbClr val="D3D3D3"/>
                </a:solidFill>
                <a:latin typeface="HelveticaNeueLT Std Cn" panose="020B0506030502030204" pitchFamily="34" charset="0"/>
              </a:rPr>
              <a:t> y de alto módulo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rgbClr val="D3D3D3"/>
              </a:solidFill>
              <a:effectLst/>
              <a:latin typeface="HelveticaNeueLT Std Cn" panose="020B0506030502030204" pitchFamily="34" charset="0"/>
              <a:ea typeface="ＭＳ Ｐゴシック" pitchFamily="68" charset="-128"/>
              <a:cs typeface="ＭＳ Ｐゴシック" pitchFamily="68" charset="-128"/>
            </a:endParaRPr>
          </a:p>
        </p:txBody>
      </p:sp>
      <p:sp>
        <p:nvSpPr>
          <p:cNvPr id="10" name="Rectángulo redondeado 9"/>
          <p:cNvSpPr/>
          <p:nvPr/>
        </p:nvSpPr>
        <p:spPr bwMode="auto">
          <a:xfrm rot="21125599">
            <a:off x="1918894" y="4140845"/>
            <a:ext cx="2148262" cy="160468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C000">
                <a:alpha val="61000"/>
              </a:srgb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" sz="1800" dirty="0">
                <a:latin typeface="HelveticaNeueLT Std Cn" panose="020B0506030502030204" pitchFamily="34" charset="0"/>
              </a:rPr>
              <a:t>2010-2012 CDTI: Caucho NFU en </a:t>
            </a:r>
            <a:r>
              <a:rPr lang="es-ES" sz="1800" dirty="0" err="1">
                <a:latin typeface="HelveticaNeueLT Std Cn" panose="020B0506030502030204" pitchFamily="34" charset="0"/>
              </a:rPr>
              <a:t>subbalasto</a:t>
            </a:r>
            <a:r>
              <a:rPr lang="es-ES" sz="1800" dirty="0">
                <a:latin typeface="HelveticaNeueLT Std Cn" panose="020B0506030502030204" pitchFamily="34" charset="0"/>
              </a:rPr>
              <a:t> bituminoso para líneas ferroviarias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NeueLT Std Cn" panose="020B0506030502030204" pitchFamily="34" charset="0"/>
              <a:ea typeface="ＭＳ Ｐゴシック" pitchFamily="68" charset="-128"/>
              <a:cs typeface="ＭＳ Ｐゴシック" pitchFamily="68" charset="-128"/>
            </a:endParaRPr>
          </a:p>
        </p:txBody>
      </p:sp>
      <p:sp>
        <p:nvSpPr>
          <p:cNvPr id="11" name="Rectángulo redondeado 10"/>
          <p:cNvSpPr/>
          <p:nvPr/>
        </p:nvSpPr>
        <p:spPr bwMode="auto">
          <a:xfrm rot="655605">
            <a:off x="5840123" y="4146947"/>
            <a:ext cx="2148262" cy="14045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003399">
                <a:alpha val="61000"/>
              </a:srgb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" sz="1800" dirty="0">
                <a:solidFill>
                  <a:srgbClr val="D3D3D3"/>
                </a:solidFill>
                <a:latin typeface="HelveticaNeueLT Std Cn" panose="020B0506030502030204" pitchFamily="34" charset="0"/>
              </a:rPr>
              <a:t>2011-2013 CDTI: Influencia del caucho NFU en la </a:t>
            </a:r>
            <a:r>
              <a:rPr lang="es-ES" sz="1800" dirty="0" smtClean="0">
                <a:solidFill>
                  <a:srgbClr val="D3D3D3"/>
                </a:solidFill>
                <a:latin typeface="HelveticaNeueLT Std Cn" panose="020B0506030502030204" pitchFamily="34" charset="0"/>
              </a:rPr>
              <a:t>resistencia </a:t>
            </a:r>
            <a:r>
              <a:rPr lang="es-ES" sz="1800" dirty="0">
                <a:solidFill>
                  <a:srgbClr val="D3D3D3"/>
                </a:solidFill>
                <a:latin typeface="HelveticaNeueLT Std Cn" panose="020B0506030502030204" pitchFamily="34" charset="0"/>
              </a:rPr>
              <a:t>al deslizamiento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rgbClr val="D3D3D3"/>
              </a:solidFill>
              <a:effectLst/>
              <a:latin typeface="HelveticaNeueLT Std Cn" panose="020B0506030502030204" pitchFamily="34" charset="0"/>
              <a:ea typeface="ＭＳ Ｐゴシック" pitchFamily="68" charset="-128"/>
              <a:cs typeface="ＭＳ Ｐゴシック" pitchFamily="68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>
                <a:latin typeface="HelveticaNeueLT Std Cn" panose="020B0506030502030204" pitchFamily="34" charset="0"/>
              </a:rPr>
              <a:t>Experiencia del grupo </a:t>
            </a:r>
            <a:r>
              <a:rPr lang="es-ES" sz="2000" dirty="0" err="1" smtClean="0">
                <a:latin typeface="HelveticaNeueLT Std Cn" panose="020B0506030502030204" pitchFamily="34" charset="0"/>
              </a:rPr>
              <a:t>Eiffage</a:t>
            </a:r>
            <a:r>
              <a:rPr lang="es-ES" sz="2000" dirty="0" smtClean="0">
                <a:latin typeface="HelveticaNeueLT Std Cn" panose="020B0506030502030204" pitchFamily="34" charset="0"/>
              </a:rPr>
              <a:t> con polvo de caucho</a:t>
            </a:r>
          </a:p>
        </p:txBody>
      </p:sp>
      <p:sp>
        <p:nvSpPr>
          <p:cNvPr id="8" name="4 Marcador de pie de página"/>
          <p:cNvSpPr txBox="1">
            <a:spLocks/>
          </p:cNvSpPr>
          <p:nvPr/>
        </p:nvSpPr>
        <p:spPr>
          <a:xfrm>
            <a:off x="1481138" y="6578600"/>
            <a:ext cx="46101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endParaRPr lang="fr-FR" sz="1000" dirty="0">
              <a:solidFill>
                <a:srgbClr val="0D3867"/>
              </a:solidFill>
              <a:latin typeface="+mj-lt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1004888" y="1258888"/>
            <a:ext cx="7772400" cy="47069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600" dirty="0" smtClean="0">
                <a:latin typeface="HelveticaNeueLT Std Cn" panose="020B0506030502030204" pitchFamily="34" charset="0"/>
              </a:rPr>
              <a:t>Los Serrano (Levante y Murcia)</a:t>
            </a:r>
          </a:p>
        </p:txBody>
      </p:sp>
      <p:sp>
        <p:nvSpPr>
          <p:cNvPr id="3" name="Recortar rectángulo de esquina diagonal 2"/>
          <p:cNvSpPr/>
          <p:nvPr/>
        </p:nvSpPr>
        <p:spPr bwMode="auto">
          <a:xfrm>
            <a:off x="269993" y="1883770"/>
            <a:ext cx="7432069" cy="905246"/>
          </a:xfrm>
          <a:prstGeom prst="snip2DiagRect">
            <a:avLst>
              <a:gd name="adj1" fmla="val 0"/>
              <a:gd name="adj2" fmla="val 1537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defRPr/>
            </a:pPr>
            <a:r>
              <a:rPr lang="es-ES" sz="2000" dirty="0">
                <a:latin typeface="HelveticaNeueLT Std Cn" panose="020B0506030502030204" pitchFamily="34" charset="0"/>
              </a:rPr>
              <a:t>En 2004 </a:t>
            </a:r>
            <a:r>
              <a:rPr lang="es-ES" sz="2000" dirty="0" smtClean="0">
                <a:latin typeface="HelveticaNeueLT Std Cn" panose="020B0506030502030204" pitchFamily="34" charset="0"/>
              </a:rPr>
              <a:t>forma parte </a:t>
            </a:r>
            <a:r>
              <a:rPr lang="es-ES" sz="2000" dirty="0">
                <a:latin typeface="HelveticaNeueLT Std Cn" panose="020B0506030502030204" pitchFamily="34" charset="0"/>
              </a:rPr>
              <a:t>del Comité de Expertos </a:t>
            </a:r>
            <a:r>
              <a:rPr lang="es-ES" sz="2000" dirty="0" smtClean="0">
                <a:latin typeface="HelveticaNeueLT Std Cn" panose="020B0506030502030204" pitchFamily="34" charset="0"/>
              </a:rPr>
              <a:t>para la elaboración del </a:t>
            </a:r>
            <a:r>
              <a:rPr lang="es-ES" sz="2000" dirty="0">
                <a:latin typeface="HelveticaNeueLT Std Cn" panose="020B0506030502030204" pitchFamily="34" charset="0"/>
              </a:rPr>
              <a:t>Manual de Empleo de Caucho de NFU en Mezclas Bituminosas</a:t>
            </a:r>
          </a:p>
        </p:txBody>
      </p:sp>
      <p:sp>
        <p:nvSpPr>
          <p:cNvPr id="7" name="Recortar rectángulo de esquina diagonal 6"/>
          <p:cNvSpPr/>
          <p:nvPr/>
        </p:nvSpPr>
        <p:spPr bwMode="auto">
          <a:xfrm>
            <a:off x="764532" y="2975930"/>
            <a:ext cx="7324392" cy="1309315"/>
          </a:xfrm>
          <a:prstGeom prst="snip2DiagRect">
            <a:avLst>
              <a:gd name="adj1" fmla="val 0"/>
              <a:gd name="adj2" fmla="val 1762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defRPr/>
            </a:pPr>
            <a:r>
              <a:rPr lang="es-ES" sz="2000" dirty="0" smtClean="0">
                <a:latin typeface="HelveticaNeueLT Std Cn" panose="020B0506030502030204" pitchFamily="34" charset="0"/>
              </a:rPr>
              <a:t>De 1996-2013, más de 4,5 millones de metros cuadrados de mezclas NFU, utilizadas en categorías de tráfico desde la T00 a T4, por la técnica de la vía seca</a:t>
            </a:r>
          </a:p>
          <a:p>
            <a:pPr lvl="1">
              <a:defRPr/>
            </a:pPr>
            <a:endParaRPr lang="es-ES" sz="2000" dirty="0">
              <a:latin typeface="HelveticaNeueLT Std Cn" panose="020B0506030502030204" pitchFamily="34" charset="0"/>
            </a:endParaRPr>
          </a:p>
        </p:txBody>
      </p:sp>
      <p:sp>
        <p:nvSpPr>
          <p:cNvPr id="9" name="Recortar rectángulo de esquina diagonal 8"/>
          <p:cNvSpPr/>
          <p:nvPr/>
        </p:nvSpPr>
        <p:spPr bwMode="auto">
          <a:xfrm>
            <a:off x="1325413" y="4518363"/>
            <a:ext cx="7208987" cy="1309315"/>
          </a:xfrm>
          <a:prstGeom prst="snip2DiagRect">
            <a:avLst>
              <a:gd name="adj1" fmla="val 0"/>
              <a:gd name="adj2" fmla="val 17625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defRPr/>
            </a:pPr>
            <a:r>
              <a:rPr lang="es-ES" sz="2000" dirty="0">
                <a:solidFill>
                  <a:schemeClr val="bg1"/>
                </a:solidFill>
                <a:latin typeface="HelveticaNeueLT Std Cn" panose="020B0506030502030204" pitchFamily="34" charset="0"/>
              </a:rPr>
              <a:t>Mezclas desarrolladas con NFU por vía seca:</a:t>
            </a:r>
          </a:p>
          <a:p>
            <a:pPr lvl="2">
              <a:defRPr/>
            </a:pPr>
            <a:r>
              <a:rPr lang="es-ES" sz="1800" dirty="0">
                <a:solidFill>
                  <a:schemeClr val="bg1"/>
                </a:solidFill>
                <a:latin typeface="HelveticaNeueLT Std Cn" panose="020B0506030502030204" pitchFamily="34" charset="0"/>
              </a:rPr>
              <a:t>Mezclas discontinuas </a:t>
            </a:r>
          </a:p>
          <a:p>
            <a:pPr lvl="2">
              <a:defRPr/>
            </a:pPr>
            <a:r>
              <a:rPr lang="es-ES" sz="1800" dirty="0">
                <a:solidFill>
                  <a:schemeClr val="bg1"/>
                </a:solidFill>
                <a:latin typeface="HelveticaNeueLT Std Cn" panose="020B0506030502030204" pitchFamily="34" charset="0"/>
              </a:rPr>
              <a:t>Mezclas </a:t>
            </a:r>
            <a:r>
              <a:rPr lang="es-ES" sz="1800" dirty="0" err="1">
                <a:solidFill>
                  <a:schemeClr val="bg1"/>
                </a:solidFill>
                <a:latin typeface="HelveticaNeueLT Std Cn" panose="020B0506030502030204" pitchFamily="34" charset="0"/>
              </a:rPr>
              <a:t>antifisuras</a:t>
            </a:r>
            <a:endParaRPr lang="es-ES" sz="1800" dirty="0">
              <a:solidFill>
                <a:schemeClr val="bg1"/>
              </a:solidFill>
              <a:latin typeface="HelveticaNeueLT Std Cn" panose="020B0506030502030204" pitchFamily="34" charset="0"/>
            </a:endParaRPr>
          </a:p>
          <a:p>
            <a:pPr lvl="2">
              <a:defRPr/>
            </a:pPr>
            <a:r>
              <a:rPr lang="es-ES" sz="1800" dirty="0">
                <a:solidFill>
                  <a:schemeClr val="bg1"/>
                </a:solidFill>
                <a:latin typeface="HelveticaNeueLT Std Cn" panose="020B0506030502030204" pitchFamily="34" charset="0"/>
              </a:rPr>
              <a:t>Mezclas de Alto módulo</a:t>
            </a:r>
          </a:p>
          <a:p>
            <a:pPr lvl="1">
              <a:defRPr/>
            </a:pPr>
            <a:endParaRPr lang="es-ES" sz="2000" dirty="0" smtClean="0">
              <a:solidFill>
                <a:schemeClr val="bg1"/>
              </a:solidFill>
              <a:latin typeface="HelveticaNeueLT Std Cn" panose="020B0506030502030204" pitchFamily="34" charset="0"/>
            </a:endParaRPr>
          </a:p>
          <a:p>
            <a:pPr lvl="1">
              <a:defRPr/>
            </a:pPr>
            <a:endParaRPr lang="es-ES" sz="2000" dirty="0">
              <a:solidFill>
                <a:schemeClr val="bg1"/>
              </a:solidFill>
              <a:latin typeface="HelveticaNeueLT Std Cn" panose="020B05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8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del grupo </a:t>
            </a:r>
            <a:r>
              <a:rPr lang="es-ES" dirty="0" err="1" smtClean="0"/>
              <a:t>Eiffage</a:t>
            </a:r>
            <a:r>
              <a:rPr lang="es-ES" dirty="0" smtClean="0"/>
              <a:t> con polvo de caucho</a:t>
            </a:r>
          </a:p>
        </p:txBody>
      </p:sp>
      <p:sp>
        <p:nvSpPr>
          <p:cNvPr id="8" name="4 Marcador de pie de página"/>
          <p:cNvSpPr txBox="1">
            <a:spLocks/>
          </p:cNvSpPr>
          <p:nvPr/>
        </p:nvSpPr>
        <p:spPr>
          <a:xfrm>
            <a:off x="1481138" y="6578600"/>
            <a:ext cx="46101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endParaRPr lang="fr-FR" sz="1000" dirty="0">
              <a:solidFill>
                <a:srgbClr val="0D3867"/>
              </a:solidFill>
              <a:latin typeface="+mj-lt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1004888" y="858838"/>
            <a:ext cx="7772400" cy="4706937"/>
          </a:xfrm>
        </p:spPr>
        <p:txBody>
          <a:bodyPr>
            <a:normAutofit/>
          </a:bodyPr>
          <a:lstStyle/>
          <a:p>
            <a:pPr>
              <a:defRPr/>
            </a:pPr>
            <a:endParaRPr lang="es-ES" sz="1600" dirty="0" smtClean="0">
              <a:latin typeface="HelveticaNeueLT Std Cn" panose="020B0506030502030204" pitchFamily="34" charset="0"/>
            </a:endParaRPr>
          </a:p>
          <a:p>
            <a:pPr>
              <a:defRPr/>
            </a:pPr>
            <a:r>
              <a:rPr lang="es-ES" sz="2600" dirty="0" smtClean="0">
                <a:latin typeface="HelveticaNeueLT Std Cn" panose="020B0506030502030204" pitchFamily="34" charset="0"/>
              </a:rPr>
              <a:t>Rus (Andalucía)</a:t>
            </a:r>
          </a:p>
          <a:p>
            <a:pPr>
              <a:defRPr/>
            </a:pPr>
            <a:endParaRPr lang="es-ES" sz="2600" dirty="0" smtClean="0">
              <a:latin typeface="HelveticaNeueLT Std Cn" panose="020B0506030502030204" pitchFamily="34" charset="0"/>
            </a:endParaRPr>
          </a:p>
          <a:p>
            <a:pPr>
              <a:defRPr/>
            </a:pPr>
            <a:endParaRPr lang="es-ES" sz="2600" dirty="0" smtClean="0">
              <a:latin typeface="HelveticaNeueLT Std Cn" panose="020B0506030502030204" pitchFamily="34" charset="0"/>
            </a:endParaRPr>
          </a:p>
          <a:p>
            <a:pPr>
              <a:buNone/>
              <a:defRPr/>
            </a:pPr>
            <a:endParaRPr lang="es-ES" sz="2600" dirty="0" smtClean="0">
              <a:latin typeface="HelveticaNeueLT Std Cn" panose="020B0506030502030204" pitchFamily="34" charset="0"/>
            </a:endParaRPr>
          </a:p>
        </p:txBody>
      </p:sp>
      <p:sp>
        <p:nvSpPr>
          <p:cNvPr id="6" name="Recortar rectángulo de esquina diagonal 5"/>
          <p:cNvSpPr/>
          <p:nvPr/>
        </p:nvSpPr>
        <p:spPr bwMode="auto">
          <a:xfrm>
            <a:off x="1004888" y="1787741"/>
            <a:ext cx="7208987" cy="942985"/>
          </a:xfrm>
          <a:prstGeom prst="snip2DiagRect">
            <a:avLst>
              <a:gd name="adj1" fmla="val 0"/>
              <a:gd name="adj2" fmla="val 17625"/>
            </a:avLst>
          </a:prstGeom>
          <a:solidFill>
            <a:srgbClr val="0D386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defRPr/>
            </a:pPr>
            <a:r>
              <a:rPr lang="es-ES" sz="2000" dirty="0">
                <a:solidFill>
                  <a:schemeClr val="bg1"/>
                </a:solidFill>
                <a:latin typeface="HelveticaNeueLT Std Cn" panose="020B0506030502030204" pitchFamily="34" charset="0"/>
              </a:rPr>
              <a:t>Ejecuta en 1996 un tramo por vía seca en la carretera de la Algaba (Sevilla)</a:t>
            </a:r>
          </a:p>
        </p:txBody>
      </p:sp>
      <p:sp>
        <p:nvSpPr>
          <p:cNvPr id="7" name="Recortar rectángulo de esquina diagonal 6"/>
          <p:cNvSpPr/>
          <p:nvPr/>
        </p:nvSpPr>
        <p:spPr bwMode="auto">
          <a:xfrm>
            <a:off x="1286594" y="2884192"/>
            <a:ext cx="7208987" cy="942985"/>
          </a:xfrm>
          <a:prstGeom prst="snip2DiagRect">
            <a:avLst>
              <a:gd name="adj1" fmla="val 0"/>
              <a:gd name="adj2" fmla="val 17625"/>
            </a:avLst>
          </a:prstGeom>
          <a:solidFill>
            <a:srgbClr val="0D386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defRPr/>
            </a:pPr>
            <a:r>
              <a:rPr lang="es-ES" sz="2000" dirty="0">
                <a:solidFill>
                  <a:schemeClr val="bg1"/>
                </a:solidFill>
                <a:latin typeface="HelveticaNeueLT Std Cn" panose="020B0506030502030204" pitchFamily="34" charset="0"/>
              </a:rPr>
              <a:t>En el año 2002 ejecuta el Refuerzo de firme de la A-373: </a:t>
            </a:r>
            <a:r>
              <a:rPr lang="es-ES" sz="2000" dirty="0" err="1">
                <a:solidFill>
                  <a:schemeClr val="bg1"/>
                </a:solidFill>
                <a:latin typeface="HelveticaNeueLT Std Cn" panose="020B0506030502030204" pitchFamily="34" charset="0"/>
              </a:rPr>
              <a:t>Ubrique</a:t>
            </a:r>
            <a:r>
              <a:rPr lang="es-ES" sz="2000" dirty="0">
                <a:solidFill>
                  <a:schemeClr val="bg1"/>
                </a:solidFill>
                <a:latin typeface="HelveticaNeueLT Std Cn" panose="020B0506030502030204" pitchFamily="34" charset="0"/>
              </a:rPr>
              <a:t>-El Bosque por la vía húmeda</a:t>
            </a:r>
          </a:p>
        </p:txBody>
      </p:sp>
      <p:sp>
        <p:nvSpPr>
          <p:cNvPr id="9" name="Recortar rectángulo de esquina diagonal 8"/>
          <p:cNvSpPr/>
          <p:nvPr/>
        </p:nvSpPr>
        <p:spPr bwMode="auto">
          <a:xfrm>
            <a:off x="1568301" y="3955933"/>
            <a:ext cx="7208987" cy="942985"/>
          </a:xfrm>
          <a:prstGeom prst="snip2DiagRect">
            <a:avLst>
              <a:gd name="adj1" fmla="val 0"/>
              <a:gd name="adj2" fmla="val 17625"/>
            </a:avLst>
          </a:prstGeom>
          <a:solidFill>
            <a:srgbClr val="0D386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defRPr/>
            </a:pPr>
            <a:r>
              <a:rPr lang="es-ES" sz="2000" dirty="0">
                <a:solidFill>
                  <a:schemeClr val="bg1"/>
                </a:solidFill>
                <a:latin typeface="HelveticaNeueLT Std Cn" panose="020B0506030502030204" pitchFamily="34" charset="0"/>
              </a:rPr>
              <a:t>Desde 2010, campañas de mezclas </a:t>
            </a:r>
            <a:r>
              <a:rPr lang="es-ES" sz="2000" dirty="0" err="1">
                <a:solidFill>
                  <a:schemeClr val="bg1"/>
                </a:solidFill>
                <a:latin typeface="HelveticaNeueLT Std Cn" panose="020B0506030502030204" pitchFamily="34" charset="0"/>
              </a:rPr>
              <a:t>antifisuras</a:t>
            </a:r>
            <a:r>
              <a:rPr lang="es-ES" sz="2000" dirty="0">
                <a:solidFill>
                  <a:schemeClr val="bg1"/>
                </a:solidFill>
                <a:latin typeface="HelveticaNeueLT Std Cn" panose="020B0506030502030204" pitchFamily="34" charset="0"/>
              </a:rPr>
              <a:t>  BBTM 11B con betún BMAVC en la AP-4 sobre pavimento de hormigón</a:t>
            </a:r>
          </a:p>
        </p:txBody>
      </p:sp>
      <p:sp>
        <p:nvSpPr>
          <p:cNvPr id="10" name="Recortar rectángulo de esquina diagonal 9"/>
          <p:cNvSpPr/>
          <p:nvPr/>
        </p:nvSpPr>
        <p:spPr bwMode="auto">
          <a:xfrm>
            <a:off x="1935013" y="5046630"/>
            <a:ext cx="7208987" cy="1095386"/>
          </a:xfrm>
          <a:prstGeom prst="snip2DiagRect">
            <a:avLst>
              <a:gd name="adj1" fmla="val 0"/>
              <a:gd name="adj2" fmla="val 17625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defRPr/>
            </a:pPr>
            <a:r>
              <a:rPr lang="es-ES" sz="2000" dirty="0">
                <a:solidFill>
                  <a:schemeClr val="bg1"/>
                </a:solidFill>
                <a:latin typeface="HelveticaNeueLT Std Cn" panose="020B0506030502030204" pitchFamily="34" charset="0"/>
              </a:rPr>
              <a:t>Mezclas desarrolladas con NFU por vía seca:</a:t>
            </a:r>
          </a:p>
          <a:p>
            <a:pPr lvl="2">
              <a:defRPr/>
            </a:pPr>
            <a:r>
              <a:rPr lang="es-ES" sz="1800" dirty="0">
                <a:solidFill>
                  <a:schemeClr val="bg1"/>
                </a:solidFill>
                <a:latin typeface="HelveticaNeueLT Std Cn" panose="020B0506030502030204" pitchFamily="34" charset="0"/>
              </a:rPr>
              <a:t>Mezclas discontinuas</a:t>
            </a:r>
          </a:p>
          <a:p>
            <a:pPr lvl="2">
              <a:defRPr/>
            </a:pPr>
            <a:r>
              <a:rPr lang="es-ES" sz="1800" dirty="0">
                <a:solidFill>
                  <a:schemeClr val="bg1"/>
                </a:solidFill>
                <a:latin typeface="HelveticaNeueLT Std Cn" panose="020B0506030502030204" pitchFamily="34" charset="0"/>
              </a:rPr>
              <a:t>Mezclas SMA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A9B02D-27D5-43E9-89BC-11A5A4ADE0B9}" type="slidenum">
              <a:rPr lang="fr-FR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8</a:t>
            </a:fld>
            <a:endParaRPr lang="fr-FR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1414463" y="3071813"/>
            <a:ext cx="4316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S" sz="2800" b="1" dirty="0">
                <a:solidFill>
                  <a:schemeClr val="bg1"/>
                </a:solidFill>
                <a:latin typeface="HelveticaNeueLT Std Cn" panose="020B0506030502030204" pitchFamily="34" charset="0"/>
              </a:rPr>
              <a:t>Mezclas </a:t>
            </a:r>
            <a:r>
              <a:rPr lang="es-ES" sz="2800" b="1" dirty="0" smtClean="0">
                <a:solidFill>
                  <a:schemeClr val="bg1"/>
                </a:solidFill>
                <a:latin typeface="HelveticaNeueLT Std Cn" panose="020B0506030502030204" pitchFamily="34" charset="0"/>
              </a:rPr>
              <a:t>discontinuas</a:t>
            </a:r>
            <a:endParaRPr lang="es-ES" sz="2800" b="1" dirty="0">
              <a:solidFill>
                <a:schemeClr val="bg1"/>
              </a:solidFill>
              <a:latin typeface="HelveticaNeueLT Std Cn" panose="020B05060305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discontinuas</a:t>
            </a:r>
          </a:p>
        </p:txBody>
      </p:sp>
      <p:sp>
        <p:nvSpPr>
          <p:cNvPr id="8" name="4 Marcador de pie de página"/>
          <p:cNvSpPr txBox="1">
            <a:spLocks/>
          </p:cNvSpPr>
          <p:nvPr/>
        </p:nvSpPr>
        <p:spPr>
          <a:xfrm>
            <a:off x="1481138" y="6578600"/>
            <a:ext cx="46101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endParaRPr lang="fr-FR" sz="1000" dirty="0">
              <a:solidFill>
                <a:srgbClr val="0D3867"/>
              </a:solidFill>
              <a:latin typeface="+mj-lt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1020646" y="1763382"/>
            <a:ext cx="7772400" cy="34077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600" dirty="0" smtClean="0">
                <a:latin typeface="HelveticaNeueLT Std Cn" panose="020B0506030502030204" pitchFamily="34" charset="0"/>
              </a:rPr>
              <a:t>Experiencias óptimas en el grupo </a:t>
            </a:r>
            <a:r>
              <a:rPr lang="es-ES" sz="2600" dirty="0" err="1" smtClean="0">
                <a:latin typeface="HelveticaNeueLT Std Cn" panose="020B0506030502030204" pitchFamily="34" charset="0"/>
              </a:rPr>
              <a:t>Eiffage</a:t>
            </a:r>
            <a:r>
              <a:rPr lang="es-ES" sz="2600" dirty="0" smtClean="0">
                <a:latin typeface="HelveticaNeueLT Std Cn" panose="020B0506030502030204" pitchFamily="34" charset="0"/>
              </a:rPr>
              <a:t>:</a:t>
            </a:r>
          </a:p>
          <a:p>
            <a:pPr lvl="1">
              <a:defRPr/>
            </a:pPr>
            <a:r>
              <a:rPr lang="es-ES" sz="2200" dirty="0" smtClean="0">
                <a:latin typeface="HelveticaNeueLT Std Cn" panose="020B0506030502030204" pitchFamily="34" charset="0"/>
              </a:rPr>
              <a:t>Porcentaje de polvo de caucho: 0,5% sobre mezcla</a:t>
            </a:r>
          </a:p>
          <a:p>
            <a:pPr lvl="2">
              <a:defRPr/>
            </a:pPr>
            <a:r>
              <a:rPr lang="es-ES" dirty="0" smtClean="0">
                <a:latin typeface="HelveticaNeueLT Std Cn" panose="020B0506030502030204" pitchFamily="34" charset="0"/>
              </a:rPr>
              <a:t>A partir de los resultados de los ensayos cántabro y Marshall</a:t>
            </a:r>
          </a:p>
          <a:p>
            <a:pPr lvl="1">
              <a:defRPr/>
            </a:pPr>
            <a:r>
              <a:rPr lang="es-ES" sz="2200" dirty="0" smtClean="0">
                <a:latin typeface="HelveticaNeueLT Std Cn" panose="020B0506030502030204" pitchFamily="34" charset="0"/>
              </a:rPr>
              <a:t>Tamaño de partículas de caucho &lt; 0,5 mm</a:t>
            </a:r>
          </a:p>
          <a:p>
            <a:pPr lvl="2">
              <a:defRPr/>
            </a:pPr>
            <a:r>
              <a:rPr lang="es-ES" dirty="0" smtClean="0">
                <a:latin typeface="HelveticaNeueLT Std Cn" panose="020B0506030502030204" pitchFamily="34" charset="0"/>
              </a:rPr>
              <a:t>A partir de los resultados de resistencia conservada ante la acción del agua</a:t>
            </a:r>
          </a:p>
          <a:p>
            <a:pPr lvl="1">
              <a:defRPr/>
            </a:pPr>
            <a:r>
              <a:rPr lang="es-ES" sz="2200" dirty="0" smtClean="0">
                <a:latin typeface="HelveticaNeueLT Std Cn" panose="020B0506030502030204" pitchFamily="34" charset="0"/>
              </a:rPr>
              <a:t>Mezclas tipo F y 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8" charset="0"/>
            <a:ea typeface="ＭＳ Ｐゴシック" pitchFamily="68" charset="-128"/>
            <a:cs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8" charset="0"/>
            <a:ea typeface="ＭＳ Ｐゴシック" pitchFamily="68" charset="-128"/>
            <a:cs typeface="ＭＳ Ｐゴシック" pitchFamily="6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11484</TotalTime>
  <Words>1483</Words>
  <Application>Microsoft Office PowerPoint</Application>
  <PresentationFormat>Presentación en pantalla (4:3)</PresentationFormat>
  <Paragraphs>347</Paragraphs>
  <Slides>30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HelveticaNeueLT Std Cn</vt:lpstr>
      <vt:lpstr>Times New Roman</vt:lpstr>
      <vt:lpstr>Wingdings</vt:lpstr>
      <vt:lpstr>Nouvelle présentation</vt:lpstr>
      <vt:lpstr>Presentación de PowerPoint</vt:lpstr>
      <vt:lpstr>Efecto polvo de caucho NFU en las mezclas bituminosas</vt:lpstr>
      <vt:lpstr>Técnica de la vía seca</vt:lpstr>
      <vt:lpstr>Sistema de incorporación de polvo de caucho por vía seca</vt:lpstr>
      <vt:lpstr>    Experiencia del grupo Eiffage con polvo de caucho</vt:lpstr>
      <vt:lpstr>Experiencia del grupo Eiffage con polvo de caucho</vt:lpstr>
      <vt:lpstr>Experiencia del grupo Eiffage con polvo de caucho</vt:lpstr>
      <vt:lpstr>Presentación de PowerPoint</vt:lpstr>
      <vt:lpstr>Mezclas discontinuas</vt:lpstr>
      <vt:lpstr>Mezclas discontinuas</vt:lpstr>
      <vt:lpstr>Mezclas discontinuas</vt:lpstr>
      <vt:lpstr>Mezclas discontinuas</vt:lpstr>
      <vt:lpstr>Mezclas discontinuas</vt:lpstr>
      <vt:lpstr>Mezclas discontinuas</vt:lpstr>
      <vt:lpstr>Presentación de PowerPoint</vt:lpstr>
      <vt:lpstr>Mezclas antifisuras</vt:lpstr>
      <vt:lpstr>Presentación de PowerPoint</vt:lpstr>
      <vt:lpstr>Mezclas SMA</vt:lpstr>
      <vt:lpstr>Mezclas SMA</vt:lpstr>
      <vt:lpstr>SMA11 NFU en AP-4. Sevilla</vt:lpstr>
      <vt:lpstr>Presentación de PowerPoint</vt:lpstr>
      <vt:lpstr>SMA8 NFU en Paseo de los Curas. Málaga</vt:lpstr>
      <vt:lpstr>Presentación de PowerPoint</vt:lpstr>
      <vt:lpstr>Presentación de PowerPoint</vt:lpstr>
      <vt:lpstr>SMA8 NFU en Ronda Norte. Utrera (Sevilla)</vt:lpstr>
      <vt:lpstr>SMA8 NFU en Ronda Norte. Utrera (Sevilla)</vt:lpstr>
      <vt:lpstr>SMA8 NFU en Ronda Norte. Utrera (Sevilla)</vt:lpstr>
      <vt:lpstr>SMA8 NFU en Ronda Norte. Utrera (Sevilla)</vt:lpstr>
      <vt:lpstr>CONCLUSIONES</vt:lpstr>
      <vt:lpstr>Presentación de PowerPoint</vt:lpstr>
    </vt:vector>
  </TitlesOfParts>
  <Company>Eiffage Infraestructuras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Presentación Eiffage</dc:title>
  <dc:creator>Silvia Herranz Domínguez</dc:creator>
  <cp:lastModifiedBy>María Elena Hidalgo Pérez</cp:lastModifiedBy>
  <cp:revision>966</cp:revision>
  <dcterms:created xsi:type="dcterms:W3CDTF">2010-09-06T10:18:14Z</dcterms:created>
  <dcterms:modified xsi:type="dcterms:W3CDTF">2014-11-30T20:13:01Z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