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323" r:id="rId3"/>
    <p:sldId id="325" r:id="rId4"/>
    <p:sldId id="324" r:id="rId5"/>
    <p:sldId id="326" r:id="rId6"/>
    <p:sldId id="308" r:id="rId7"/>
    <p:sldId id="327" r:id="rId8"/>
    <p:sldId id="329" r:id="rId9"/>
    <p:sldId id="330" r:id="rId10"/>
    <p:sldId id="331" r:id="rId11"/>
    <p:sldId id="332" r:id="rId12"/>
    <p:sldId id="339" r:id="rId13"/>
    <p:sldId id="337" r:id="rId14"/>
    <p:sldId id="338" r:id="rId15"/>
    <p:sldId id="333" r:id="rId16"/>
    <p:sldId id="334" r:id="rId17"/>
    <p:sldId id="335" r:id="rId18"/>
    <p:sldId id="336" r:id="rId19"/>
    <p:sldId id="340" r:id="rId20"/>
    <p:sldId id="315" r:id="rId21"/>
    <p:sldId id="317" r:id="rId22"/>
    <p:sldId id="316" r:id="rId23"/>
    <p:sldId id="320" r:id="rId24"/>
    <p:sldId id="258" r:id="rId25"/>
    <p:sldId id="261" r:id="rId26"/>
    <p:sldId id="295" r:id="rId27"/>
    <p:sldId id="342" r:id="rId28"/>
    <p:sldId id="343" r:id="rId29"/>
    <p:sldId id="286" r:id="rId30"/>
    <p:sldId id="341" r:id="rId31"/>
    <p:sldId id="309" r:id="rId32"/>
    <p:sldId id="321" r:id="rId33"/>
    <p:sldId id="297" r:id="rId34"/>
    <p:sldId id="296" r:id="rId35"/>
    <p:sldId id="344" r:id="rId36"/>
    <p:sldId id="265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F93"/>
    <a:srgbClr val="DDDDDD"/>
    <a:srgbClr val="99CC00"/>
    <a:srgbClr val="008000"/>
    <a:srgbClr val="FF6743"/>
    <a:srgbClr val="CC3300"/>
    <a:srgbClr val="E5FF9B"/>
    <a:srgbClr val="FDDAC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94715" autoAdjust="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CC3CC0-3C3D-4B50-B3E0-DBE96B5A50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805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90B0A-79C9-447F-B724-C5F106F2B2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FBADB-EB47-4FE6-954B-372FE44A58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58306-3E51-416D-B9F8-431E4FF636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01021-78A1-4B08-BA56-7460DAD9BC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02FB1-7966-4804-8747-DB167EED66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603DF-DA48-4650-9C08-5C5CD3E64C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ABD62-B2FB-4C42-8D95-6F02398173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5D8C8-A632-402E-A226-9237FEEF67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55C95-8F28-4D7F-A16B-135EDF4EF4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1C82-B385-41ED-96F9-7BF505AC90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7B9C2-5D08-4625-A677-30E9B65C1E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68AD660-97B7-4700-9383-99BB534FCB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CURSO%20PAYAN\PRESENTACION\lata%20de%20betun.asf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28600" y="17526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GUÍA PARA LA FABRICACIÓN DE BETUNES CON POLVO DE NEUMÁTICO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09600" y="522106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2"/>
                </a:solidFill>
              </a:rPr>
              <a:t>Juan </a:t>
            </a:r>
            <a:r>
              <a:rPr lang="en-US" sz="2400" b="1" dirty="0" err="1" smtClean="0">
                <a:solidFill>
                  <a:schemeClr val="accent2"/>
                </a:solidFill>
              </a:rPr>
              <a:t>Gallego</a:t>
            </a:r>
            <a:r>
              <a:rPr lang="en-US" sz="2400" b="1" dirty="0" smtClean="0">
                <a:solidFill>
                  <a:schemeClr val="accent2"/>
                </a:solidFill>
              </a:rPr>
              <a:t> Medina</a:t>
            </a:r>
          </a:p>
          <a:p>
            <a:pPr algn="r"/>
            <a:r>
              <a:rPr lang="en-US" sz="2400" dirty="0" smtClean="0">
                <a:solidFill>
                  <a:schemeClr val="accent2"/>
                </a:solidFill>
              </a:rPr>
              <a:t>Universidad </a:t>
            </a:r>
            <a:r>
              <a:rPr lang="en-US" sz="2400" dirty="0" err="1" smtClean="0">
                <a:solidFill>
                  <a:schemeClr val="accent2"/>
                </a:solidFill>
              </a:rPr>
              <a:t>Politécnica</a:t>
            </a:r>
            <a:r>
              <a:rPr lang="en-US" sz="2400" dirty="0" smtClean="0">
                <a:solidFill>
                  <a:schemeClr val="accent2"/>
                </a:solidFill>
              </a:rPr>
              <a:t> de Madrid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10" name="9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135506"/>
            <a:ext cx="2514599" cy="531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APLICACIONES MÁS IDÓNEAS DE ESTOS LIGANTES: O.C </a:t>
            </a:r>
            <a:r>
              <a:rPr lang="es-ES" sz="2000" b="1" dirty="0">
                <a:solidFill>
                  <a:srgbClr val="FFFF00"/>
                </a:solidFill>
              </a:rPr>
              <a:t>21/2007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395288" y="1412875"/>
            <a:ext cx="84978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APLICACIONES en </a:t>
            </a:r>
            <a:r>
              <a:rPr lang="en-US" sz="2400" dirty="0" err="1">
                <a:solidFill>
                  <a:schemeClr val="accent2"/>
                </a:solidFill>
              </a:rPr>
              <a:t>las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que</a:t>
            </a:r>
            <a:r>
              <a:rPr lang="en-US" sz="2400" dirty="0">
                <a:solidFill>
                  <a:schemeClr val="accent2"/>
                </a:solidFill>
              </a:rPr>
              <a:t> se </a:t>
            </a:r>
            <a:r>
              <a:rPr lang="en-US" sz="2400" dirty="0" err="1">
                <a:solidFill>
                  <a:schemeClr val="accent2"/>
                </a:solidFill>
              </a:rPr>
              <a:t>consideran</a:t>
            </a:r>
            <a:r>
              <a:rPr lang="en-US" sz="2400" dirty="0">
                <a:solidFill>
                  <a:schemeClr val="accent2"/>
                </a:solidFill>
              </a:rPr>
              <a:t> “</a:t>
            </a:r>
            <a:r>
              <a:rPr lang="en-US" sz="2400" dirty="0" err="1">
                <a:solidFill>
                  <a:schemeClr val="accent2"/>
                </a:solidFill>
              </a:rPr>
              <a:t>técnicamente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viables</a:t>
            </a:r>
            <a:r>
              <a:rPr lang="en-US" sz="2400" dirty="0">
                <a:solidFill>
                  <a:schemeClr val="accent2"/>
                </a:solidFill>
              </a:rPr>
              <a:t>” </a:t>
            </a:r>
            <a:r>
              <a:rPr lang="en-US" sz="2400" b="1" dirty="0">
                <a:solidFill>
                  <a:schemeClr val="accent2"/>
                </a:solidFill>
              </a:rPr>
              <a:t>la </a:t>
            </a:r>
            <a:r>
              <a:rPr lang="en-US" sz="2400" b="1" dirty="0" err="1">
                <a:solidFill>
                  <a:schemeClr val="accent2"/>
                </a:solidFill>
              </a:rPr>
              <a:t>vía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húmeda</a:t>
            </a:r>
            <a:r>
              <a:rPr lang="en-US" sz="2400" b="1" dirty="0">
                <a:solidFill>
                  <a:schemeClr val="accent2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BETUNES MEJORADOS (BC)</a:t>
            </a:r>
            <a:r>
              <a:rPr lang="en-US" sz="2400" dirty="0">
                <a:solidFill>
                  <a:schemeClr val="accent2"/>
                </a:solidFill>
              </a:rPr>
              <a:t> = </a:t>
            </a:r>
            <a:r>
              <a:rPr lang="en-US" sz="2400" dirty="0" err="1">
                <a:solidFill>
                  <a:schemeClr val="accent2"/>
                </a:solidFill>
              </a:rPr>
              <a:t>Donde</a:t>
            </a:r>
            <a:r>
              <a:rPr lang="en-US" sz="2400" dirty="0">
                <a:solidFill>
                  <a:schemeClr val="accent2"/>
                </a:solidFill>
              </a:rPr>
              <a:t> se </a:t>
            </a:r>
            <a:r>
              <a:rPr lang="en-US" sz="2400" dirty="0" err="1">
                <a:solidFill>
                  <a:schemeClr val="accent2"/>
                </a:solidFill>
              </a:rPr>
              <a:t>venían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utilizando</a:t>
            </a:r>
            <a:r>
              <a:rPr lang="en-US" sz="2400" dirty="0">
                <a:solidFill>
                  <a:schemeClr val="accent2"/>
                </a:solidFill>
              </a:rPr>
              <a:t> los </a:t>
            </a:r>
            <a:r>
              <a:rPr lang="en-US" sz="2400" dirty="0" err="1">
                <a:solidFill>
                  <a:schemeClr val="accent2"/>
                </a:solidFill>
              </a:rPr>
              <a:t>betunes</a:t>
            </a:r>
            <a:r>
              <a:rPr lang="en-US" sz="2400" dirty="0">
                <a:solidFill>
                  <a:schemeClr val="accent2"/>
                </a:solidFill>
              </a:rPr>
              <a:t> de </a:t>
            </a:r>
            <a:r>
              <a:rPr lang="en-US" sz="2400" dirty="0" err="1">
                <a:solidFill>
                  <a:schemeClr val="accent2"/>
                </a:solidFill>
              </a:rPr>
              <a:t>penetración</a:t>
            </a:r>
            <a:r>
              <a:rPr lang="en-US" sz="2400" dirty="0">
                <a:solidFill>
                  <a:schemeClr val="accent2"/>
                </a:solidFill>
              </a:rPr>
              <a:t> sin </a:t>
            </a:r>
            <a:r>
              <a:rPr lang="en-US" sz="2400" dirty="0" err="1">
                <a:solidFill>
                  <a:schemeClr val="accent2"/>
                </a:solidFill>
              </a:rPr>
              <a:t>polímeros</a:t>
            </a:r>
            <a:r>
              <a:rPr lang="en-US" sz="2400" dirty="0">
                <a:solidFill>
                  <a:schemeClr val="accent2"/>
                </a:solidFill>
              </a:rPr>
              <a:t> (</a:t>
            </a:r>
            <a:r>
              <a:rPr lang="en-US" sz="2400" dirty="0" err="1">
                <a:solidFill>
                  <a:schemeClr val="accent2"/>
                </a:solidFill>
              </a:rPr>
              <a:t>serían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betunes</a:t>
            </a:r>
            <a:r>
              <a:rPr lang="en-US" sz="2400" dirty="0">
                <a:solidFill>
                  <a:schemeClr val="accent2"/>
                </a:solidFill>
              </a:rPr>
              <a:t> de </a:t>
            </a:r>
            <a:r>
              <a:rPr lang="en-US" sz="2400" dirty="0" err="1">
                <a:solidFill>
                  <a:schemeClr val="accent2"/>
                </a:solidFill>
              </a:rPr>
              <a:t>penetración</a:t>
            </a:r>
            <a:r>
              <a:rPr lang="en-US" sz="2400" dirty="0">
                <a:solidFill>
                  <a:schemeClr val="accent2"/>
                </a:solidFill>
              </a:rPr>
              <a:t> “plus”, con </a:t>
            </a:r>
            <a:r>
              <a:rPr lang="en-US" sz="2400" dirty="0" err="1">
                <a:solidFill>
                  <a:schemeClr val="accent2"/>
                </a:solidFill>
              </a:rPr>
              <a:t>etiqueta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ecológica</a:t>
            </a:r>
            <a:r>
              <a:rPr lang="en-US" sz="2400" dirty="0">
                <a:solidFill>
                  <a:schemeClr val="accent2"/>
                </a:solidFill>
              </a:rPr>
              <a:t>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BETUNES MODIFICADOS </a:t>
            </a:r>
            <a:r>
              <a:rPr lang="en-US" sz="2400" b="1" dirty="0" smtClean="0">
                <a:solidFill>
                  <a:schemeClr val="accent2"/>
                </a:solidFill>
              </a:rPr>
              <a:t>(PMB </a:t>
            </a:r>
            <a:r>
              <a:rPr lang="en-US" sz="2400" b="1" dirty="0">
                <a:solidFill>
                  <a:schemeClr val="accent2"/>
                </a:solidFill>
              </a:rPr>
              <a:t>C) =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Donde</a:t>
            </a:r>
            <a:r>
              <a:rPr lang="en-US" sz="2400" dirty="0">
                <a:solidFill>
                  <a:schemeClr val="accent2"/>
                </a:solidFill>
              </a:rPr>
              <a:t> se </a:t>
            </a:r>
            <a:r>
              <a:rPr lang="en-US" sz="2400" dirty="0" err="1">
                <a:solidFill>
                  <a:schemeClr val="accent2"/>
                </a:solidFill>
              </a:rPr>
              <a:t>venían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utilizando</a:t>
            </a:r>
            <a:r>
              <a:rPr lang="en-US" sz="2400" dirty="0">
                <a:solidFill>
                  <a:schemeClr val="accent2"/>
                </a:solidFill>
              </a:rPr>
              <a:t> los </a:t>
            </a:r>
            <a:r>
              <a:rPr lang="en-US" sz="2400" dirty="0" err="1">
                <a:solidFill>
                  <a:schemeClr val="accent2"/>
                </a:solidFill>
              </a:rPr>
              <a:t>betunes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modificados</a:t>
            </a:r>
            <a:r>
              <a:rPr lang="en-US" sz="2400" dirty="0">
                <a:solidFill>
                  <a:schemeClr val="accent2"/>
                </a:solidFill>
              </a:rPr>
              <a:t> con </a:t>
            </a:r>
            <a:r>
              <a:rPr lang="en-US" sz="2400" dirty="0" err="1">
                <a:solidFill>
                  <a:schemeClr val="accent2"/>
                </a:solidFill>
              </a:rPr>
              <a:t>polímeros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tradicionales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BETUNES DE ALTA VISCOSIDAD (BMAVC) =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Donde</a:t>
            </a:r>
            <a:r>
              <a:rPr lang="en-US" sz="2400" dirty="0">
                <a:solidFill>
                  <a:schemeClr val="accent2"/>
                </a:solidFill>
              </a:rPr>
              <a:t> sea </a:t>
            </a:r>
            <a:r>
              <a:rPr lang="en-US" sz="2400" dirty="0" err="1">
                <a:solidFill>
                  <a:schemeClr val="accent2"/>
                </a:solidFill>
              </a:rPr>
              <a:t>necesaria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resistencia</a:t>
            </a:r>
            <a:r>
              <a:rPr lang="en-US" sz="2400" dirty="0">
                <a:solidFill>
                  <a:schemeClr val="accent2"/>
                </a:solidFill>
              </a:rPr>
              <a:t> a la </a:t>
            </a:r>
            <a:r>
              <a:rPr lang="en-US" sz="2400" dirty="0" err="1">
                <a:solidFill>
                  <a:schemeClr val="accent2"/>
                </a:solidFill>
              </a:rPr>
              <a:t>fisuración</a:t>
            </a:r>
            <a:r>
              <a:rPr lang="en-US" sz="2400" dirty="0">
                <a:solidFill>
                  <a:schemeClr val="accent2"/>
                </a:solidFill>
              </a:rPr>
              <a:t>: </a:t>
            </a:r>
            <a:r>
              <a:rPr lang="en-US" sz="2400" dirty="0" err="1">
                <a:solidFill>
                  <a:schemeClr val="accent2"/>
                </a:solidFill>
              </a:rPr>
              <a:t>Sobre</a:t>
            </a:r>
            <a:r>
              <a:rPr lang="en-US" sz="2400" dirty="0">
                <a:solidFill>
                  <a:schemeClr val="accent2"/>
                </a:solidFill>
              </a:rPr>
              <a:t> bases </a:t>
            </a:r>
            <a:r>
              <a:rPr lang="en-US" sz="2400" dirty="0" err="1">
                <a:solidFill>
                  <a:schemeClr val="accent2"/>
                </a:solidFill>
              </a:rPr>
              <a:t>tratadas</a:t>
            </a:r>
            <a:r>
              <a:rPr lang="en-US" sz="2400" dirty="0">
                <a:solidFill>
                  <a:schemeClr val="accent2"/>
                </a:solidFill>
              </a:rPr>
              <a:t> con </a:t>
            </a:r>
            <a:r>
              <a:rPr lang="en-US" sz="2400" dirty="0" err="1">
                <a:solidFill>
                  <a:schemeClr val="accent2"/>
                </a:solidFill>
              </a:rPr>
              <a:t>cemento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rehabilitaciones</a:t>
            </a:r>
            <a:r>
              <a:rPr lang="en-US" sz="2400" dirty="0">
                <a:solidFill>
                  <a:schemeClr val="accent2"/>
                </a:solidFill>
              </a:rPr>
              <a:t> de </a:t>
            </a:r>
            <a:r>
              <a:rPr lang="en-US" sz="2400" dirty="0" err="1">
                <a:solidFill>
                  <a:schemeClr val="accent2"/>
                </a:solidFill>
              </a:rPr>
              <a:t>pavimentos</a:t>
            </a:r>
            <a:r>
              <a:rPr lang="en-US" sz="2400" dirty="0">
                <a:solidFill>
                  <a:schemeClr val="accent2"/>
                </a:solidFill>
              </a:rPr>
              <a:t> de </a:t>
            </a:r>
            <a:r>
              <a:rPr lang="en-US" sz="2400" dirty="0" err="1">
                <a:solidFill>
                  <a:schemeClr val="accent2"/>
                </a:solidFill>
              </a:rPr>
              <a:t>hormigón</a:t>
            </a:r>
            <a:r>
              <a:rPr lang="en-US" sz="2400" dirty="0">
                <a:solidFill>
                  <a:schemeClr val="accent2"/>
                </a:solidFill>
              </a:rPr>
              <a:t>…</a:t>
            </a:r>
          </a:p>
        </p:txBody>
      </p:sp>
      <p:pic>
        <p:nvPicPr>
          <p:cNvPr id="5" name="4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2819400" y="6461125"/>
            <a:ext cx="61801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0" name="6 Rectángulo"/>
          <p:cNvSpPr>
            <a:spLocks noChangeArrowheads="1"/>
          </p:cNvSpPr>
          <p:nvPr/>
        </p:nvSpPr>
        <p:spPr bwMode="auto">
          <a:xfrm>
            <a:off x="2971800" y="6461125"/>
            <a:ext cx="60277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1600" y="2667000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chemeClr val="accent2"/>
                </a:solidFill>
              </a:rPr>
              <a:t>DISEÑO EN LABORATORIO DE BETUNES CON CAUCHO</a:t>
            </a:r>
            <a:endParaRPr lang="es-E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590800" y="6461125"/>
            <a:ext cx="64087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FABRICACIÓN EN LABORATORIO – MEZCLADORES</a:t>
            </a:r>
            <a:endParaRPr lang="es-ES" sz="2000" b="1" dirty="0">
              <a:solidFill>
                <a:srgbClr val="FFFF00"/>
              </a:solidFill>
            </a:endParaRPr>
          </a:p>
        </p:txBody>
      </p:sp>
      <p:pic>
        <p:nvPicPr>
          <p:cNvPr id="9" name="Picture 8" descr="http://www.ika.com/ika/product_art/images/378700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50" y="1295400"/>
            <a:ext cx="1045024" cy="3752850"/>
          </a:xfrm>
          <a:prstGeom prst="rect">
            <a:avLst/>
          </a:prstGeom>
          <a:noFill/>
        </p:spPr>
      </p:pic>
      <p:pic>
        <p:nvPicPr>
          <p:cNvPr id="10" name="Picture 6" descr="S 50 N - W 80 SMK cabezar de chor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650" y="5105400"/>
            <a:ext cx="1268950" cy="990600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4572000" y="1371600"/>
            <a:ext cx="411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 LA FABRICACIÓN SE PUEDE REALIZAR MONTANDO UN CONJUNTO –MIXER – RECIPIENTE ESTANCO- BAÑO DE ACEITE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SE HA DE PRESTAR ATENCIÓN A LA TEMPERATURA, PUES TIENE UNA ENORME INFLUENCIA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 SE DEBE IMPEDIR LA ENTRADA DE AIRE EN EL RECIPIENTE DE MEZCLADO, PARA EVITAR LA OXIDACIÓN EXCESIVA DEL LIGANTE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43012" name="Picture 4" descr="Latas brillantes del metal para la pintura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2286000" y="1676400"/>
            <a:ext cx="909613" cy="14478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200400"/>
            <a:ext cx="21240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0" name="6 Rectángulo"/>
          <p:cNvSpPr>
            <a:spLocks noChangeArrowheads="1"/>
          </p:cNvSpPr>
          <p:nvPr/>
        </p:nvSpPr>
        <p:spPr bwMode="auto">
          <a:xfrm>
            <a:off x="2590800" y="6461125"/>
            <a:ext cx="64087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0"/>
            <a:ext cx="2057400" cy="435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447800"/>
            <a:ext cx="1987962" cy="198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1349" y="1447800"/>
            <a:ext cx="2057400" cy="20002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1" y="1447801"/>
            <a:ext cx="1995005" cy="198119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2590800" y="1447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24400" y="144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858000" y="1447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667000" y="358140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SE HA DE PRESTAR ATENCIÓN A LA TEMPERATURA, PUES TIENE UNA ENROME INFLUENCIA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 SE DEBE IMPEDIR LA ENTRADA DE AIRE EN EL RECIPIENTE DE MEZCLADO, PARA EVITAR LA OXIDACIÓN EXCESIVA DEL LIGANTE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143000" y="786039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MEZCLADORES DE LABORATORIO CON CIZALLA</a:t>
            </a:r>
            <a:endParaRPr lang="es-E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362200" y="6461125"/>
            <a:ext cx="66373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52800" y="1371600"/>
            <a:ext cx="5410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EXISTEN PLANTAS PILOTO QUE DISPONEN DE MECANISMO DE CIZALLA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YA SE UTILIZABAN PARA MODIFICAR BETUNES CON POLÍMEROS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UNO DE LOS PRINCIPALES PROBLEMAS ES SU LIMPIEZA Y MANTENIMIENTO, YA QUE EL BETÚN-CAUCHO ES UN MATERIAL  DIFÍCIL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TAMBIÉN HAY QUE CUIDAR LA TEMPERATURA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LA DOSIFICACIÓN SE SUELE REALIZAR  MANULAMENTE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43000" y="786039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PLANTAS PILOTO DE LABORATORIO</a:t>
            </a:r>
            <a:endParaRPr lang="es-ES" sz="2000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828800"/>
            <a:ext cx="246497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0" name="6 Rectángulo"/>
          <p:cNvSpPr>
            <a:spLocks noChangeArrowheads="1"/>
          </p:cNvSpPr>
          <p:nvPr/>
        </p:nvSpPr>
        <p:spPr bwMode="auto">
          <a:xfrm>
            <a:off x="3048000" y="6461125"/>
            <a:ext cx="59515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1000" y="16002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accent2"/>
                </a:solidFill>
              </a:rPr>
              <a:t>Habitualmente el diseño de un betún caucho es un proceso en el que se deben seleccionar los componentes y el procedimiento de fabricación con sus parámetros, de modo que el producto resultante 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 smtClean="0">
                <a:solidFill>
                  <a:schemeClr val="accent2"/>
                </a:solidFill>
              </a:rPr>
              <a:t>Cumpla unas especificaciones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 smtClean="0">
                <a:solidFill>
                  <a:schemeClr val="accent2"/>
                </a:solidFill>
              </a:rPr>
              <a:t>Tenga el mayor parecido posible con el producto fabricado a escala industrial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EL DISEÑO EN EL LABORATORIO</a:t>
            </a:r>
            <a:endParaRPr lang="es-E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0" name="6 Rectángulo"/>
          <p:cNvSpPr>
            <a:spLocks noChangeArrowheads="1"/>
          </p:cNvSpPr>
          <p:nvPr/>
        </p:nvSpPr>
        <p:spPr bwMode="auto">
          <a:xfrm>
            <a:off x="2819400" y="6461125"/>
            <a:ext cx="61801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5800" y="1354753"/>
            <a:ext cx="807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chemeClr val="accent2"/>
                </a:solidFill>
              </a:rPr>
              <a:t>PARÁMETROS A SELECCIONAR: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accent2"/>
                </a:solidFill>
              </a:rPr>
              <a:t>Betún</a:t>
            </a:r>
            <a:r>
              <a:rPr lang="en-US" sz="2400" b="1" dirty="0" smtClean="0">
                <a:solidFill>
                  <a:schemeClr val="accent2"/>
                </a:solidFill>
              </a:rPr>
              <a:t> base</a:t>
            </a:r>
            <a:r>
              <a:rPr lang="en-US" sz="2400" dirty="0" smtClean="0">
                <a:solidFill>
                  <a:schemeClr val="accent2"/>
                </a:solidFill>
              </a:rPr>
              <a:t>: son </a:t>
            </a:r>
            <a:r>
              <a:rPr lang="en-US" sz="2400" dirty="0" err="1" smtClean="0">
                <a:solidFill>
                  <a:schemeClr val="accent2"/>
                </a:solidFill>
              </a:rPr>
              <a:t>preferibles</a:t>
            </a:r>
            <a:r>
              <a:rPr lang="en-US" sz="2400" dirty="0" smtClean="0">
                <a:solidFill>
                  <a:schemeClr val="accent2"/>
                </a:solidFill>
              </a:rPr>
              <a:t> los de </a:t>
            </a:r>
            <a:r>
              <a:rPr lang="en-US" sz="2400" dirty="0" err="1" smtClean="0">
                <a:solidFill>
                  <a:schemeClr val="accent2"/>
                </a:solidFill>
              </a:rPr>
              <a:t>contenido</a:t>
            </a:r>
            <a:r>
              <a:rPr lang="en-US" sz="2400" dirty="0" smtClean="0">
                <a:solidFill>
                  <a:schemeClr val="accent2"/>
                </a:solidFill>
              </a:rPr>
              <a:t> alto de </a:t>
            </a:r>
            <a:r>
              <a:rPr lang="en-US" sz="2400" dirty="0" err="1" smtClean="0">
                <a:solidFill>
                  <a:schemeClr val="accent2"/>
                </a:solidFill>
              </a:rPr>
              <a:t>nafteno-aromáticos</a:t>
            </a:r>
            <a:r>
              <a:rPr lang="en-US" sz="2400" dirty="0" smtClean="0">
                <a:solidFill>
                  <a:schemeClr val="accent2"/>
                </a:solidFill>
              </a:rPr>
              <a:t> y </a:t>
            </a:r>
            <a:r>
              <a:rPr lang="en-US" sz="2400" dirty="0" err="1" smtClean="0">
                <a:solidFill>
                  <a:schemeClr val="accent2"/>
                </a:solidFill>
              </a:rPr>
              <a:t>aromáticos-polares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accent2"/>
                </a:solidFill>
              </a:rPr>
              <a:t>Caucho</a:t>
            </a:r>
            <a:r>
              <a:rPr lang="en-US" sz="2400" dirty="0" smtClean="0">
                <a:solidFill>
                  <a:schemeClr val="accent2"/>
                </a:solidFill>
              </a:rPr>
              <a:t>: </a:t>
            </a:r>
            <a:r>
              <a:rPr lang="en-US" sz="2400" dirty="0" err="1" smtClean="0">
                <a:solidFill>
                  <a:schemeClr val="accent2"/>
                </a:solidFill>
              </a:rPr>
              <a:t>Granulometrías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menores</a:t>
            </a:r>
            <a:r>
              <a:rPr lang="en-US" sz="2400" dirty="0" smtClean="0">
                <a:solidFill>
                  <a:schemeClr val="accent2"/>
                </a:solidFill>
              </a:rPr>
              <a:t> de 0,8 mm, </a:t>
            </a:r>
            <a:r>
              <a:rPr lang="en-US" sz="2400" dirty="0" err="1" smtClean="0">
                <a:solidFill>
                  <a:schemeClr val="accent2"/>
                </a:solidFill>
              </a:rPr>
              <a:t>obtenidas</a:t>
            </a:r>
            <a:r>
              <a:rPr lang="en-US" sz="2400" dirty="0" smtClean="0">
                <a:solidFill>
                  <a:schemeClr val="accent2"/>
                </a:solidFill>
              </a:rPr>
              <a:t> a </a:t>
            </a:r>
            <a:r>
              <a:rPr lang="en-US" sz="2400" dirty="0" err="1" smtClean="0">
                <a:solidFill>
                  <a:schemeClr val="accent2"/>
                </a:solidFill>
              </a:rPr>
              <a:t>temperatuas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ambiente</a:t>
            </a:r>
            <a:r>
              <a:rPr lang="en-US" sz="2400" dirty="0" smtClean="0">
                <a:solidFill>
                  <a:schemeClr val="accent2"/>
                </a:solidFill>
              </a:rPr>
              <a:t>. Es </a:t>
            </a:r>
            <a:r>
              <a:rPr lang="en-US" sz="2400" dirty="0" err="1" smtClean="0">
                <a:solidFill>
                  <a:schemeClr val="accent2"/>
                </a:solidFill>
              </a:rPr>
              <a:t>preferible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que</a:t>
            </a:r>
            <a:r>
              <a:rPr lang="en-US" sz="2400" dirty="0" smtClean="0">
                <a:solidFill>
                  <a:schemeClr val="accent2"/>
                </a:solidFill>
              </a:rPr>
              <a:t> la </a:t>
            </a:r>
            <a:r>
              <a:rPr lang="en-US" sz="2400" dirty="0" err="1" smtClean="0">
                <a:solidFill>
                  <a:schemeClr val="accent2"/>
                </a:solidFill>
              </a:rPr>
              <a:t>fracción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elastomérica</a:t>
            </a:r>
            <a:r>
              <a:rPr lang="en-US" sz="2400" dirty="0" smtClean="0">
                <a:solidFill>
                  <a:schemeClr val="accent2"/>
                </a:solidFill>
              </a:rPr>
              <a:t> y el % de </a:t>
            </a:r>
            <a:r>
              <a:rPr lang="en-US" sz="2400" dirty="0" err="1" smtClean="0">
                <a:solidFill>
                  <a:schemeClr val="accent2"/>
                </a:solidFill>
              </a:rPr>
              <a:t>caucho</a:t>
            </a:r>
            <a:r>
              <a:rPr lang="en-US" sz="2400" dirty="0" smtClean="0">
                <a:solidFill>
                  <a:schemeClr val="accent2"/>
                </a:solidFill>
              </a:rPr>
              <a:t> natural </a:t>
            </a:r>
            <a:r>
              <a:rPr lang="en-US" sz="2400" dirty="0" err="1" smtClean="0">
                <a:solidFill>
                  <a:schemeClr val="accent2"/>
                </a:solidFill>
              </a:rPr>
              <a:t>sean</a:t>
            </a:r>
            <a:r>
              <a:rPr lang="en-US" sz="2400" dirty="0" smtClean="0">
                <a:solidFill>
                  <a:schemeClr val="accent2"/>
                </a:solidFill>
              </a:rPr>
              <a:t> altos.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accent2"/>
                </a:solidFill>
              </a:rPr>
              <a:t>Polímero</a:t>
            </a:r>
            <a:r>
              <a:rPr lang="en-US" sz="2400" b="1" dirty="0" smtClean="0">
                <a:solidFill>
                  <a:schemeClr val="accent2"/>
                </a:solidFill>
              </a:rPr>
              <a:t> (en </a:t>
            </a:r>
            <a:r>
              <a:rPr lang="en-US" sz="2400" b="1" dirty="0" err="1" smtClean="0">
                <a:solidFill>
                  <a:schemeClr val="accent2"/>
                </a:solidFill>
              </a:rPr>
              <a:t>algunos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tipos</a:t>
            </a:r>
            <a:r>
              <a:rPr lang="en-US" sz="2400" b="1" dirty="0" smtClean="0">
                <a:solidFill>
                  <a:schemeClr val="accent2"/>
                </a:solidFill>
              </a:rPr>
              <a:t> de </a:t>
            </a:r>
            <a:r>
              <a:rPr lang="en-US" sz="2400" b="1" dirty="0" err="1" smtClean="0">
                <a:solidFill>
                  <a:schemeClr val="accent2"/>
                </a:solidFill>
              </a:rPr>
              <a:t>modificación</a:t>
            </a:r>
            <a:r>
              <a:rPr lang="en-US" sz="2400" b="1" dirty="0" smtClean="0">
                <a:solidFill>
                  <a:schemeClr val="accent2"/>
                </a:solidFill>
              </a:rPr>
              <a:t>) </a:t>
            </a:r>
            <a:r>
              <a:rPr lang="en-US" sz="2400" dirty="0" smtClean="0">
                <a:solidFill>
                  <a:schemeClr val="accent2"/>
                </a:solidFill>
              </a:rPr>
              <a:t>Dan </a:t>
            </a:r>
            <a:r>
              <a:rPr lang="en-US" sz="2400" dirty="0" err="1" smtClean="0">
                <a:solidFill>
                  <a:schemeClr val="accent2"/>
                </a:solidFill>
              </a:rPr>
              <a:t>mejor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resultado</a:t>
            </a:r>
            <a:r>
              <a:rPr lang="en-US" sz="2400" dirty="0" smtClean="0">
                <a:solidFill>
                  <a:schemeClr val="accent2"/>
                </a:solidFill>
              </a:rPr>
              <a:t> los </a:t>
            </a:r>
            <a:r>
              <a:rPr lang="en-US" sz="2400" dirty="0" err="1" smtClean="0">
                <a:solidFill>
                  <a:schemeClr val="accent2"/>
                </a:solidFill>
              </a:rPr>
              <a:t>tipos</a:t>
            </a:r>
            <a:r>
              <a:rPr lang="en-US" sz="2400" dirty="0" smtClean="0">
                <a:solidFill>
                  <a:schemeClr val="accent2"/>
                </a:solidFill>
              </a:rPr>
              <a:t> SBS. Si el </a:t>
            </a:r>
            <a:r>
              <a:rPr lang="en-US" sz="2400" dirty="0" err="1" smtClean="0">
                <a:solidFill>
                  <a:schemeClr val="accent2"/>
                </a:solidFill>
              </a:rPr>
              <a:t>mezclador</a:t>
            </a:r>
            <a:r>
              <a:rPr lang="en-US" sz="2400" dirty="0" smtClean="0">
                <a:solidFill>
                  <a:schemeClr val="accent2"/>
                </a:solidFill>
              </a:rPr>
              <a:t> no </a:t>
            </a:r>
            <a:r>
              <a:rPr lang="en-US" sz="2400" dirty="0" err="1" smtClean="0">
                <a:solidFill>
                  <a:schemeClr val="accent2"/>
                </a:solidFill>
              </a:rPr>
              <a:t>tiene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cizalla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debe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emplearse</a:t>
            </a:r>
            <a:r>
              <a:rPr lang="en-US" sz="2400" dirty="0" smtClean="0">
                <a:solidFill>
                  <a:schemeClr val="accent2"/>
                </a:solidFill>
              </a:rPr>
              <a:t> la </a:t>
            </a:r>
            <a:r>
              <a:rPr lang="en-US" sz="2400" dirty="0" err="1" smtClean="0">
                <a:solidFill>
                  <a:schemeClr val="accent2"/>
                </a:solidFill>
              </a:rPr>
              <a:t>presentación</a:t>
            </a:r>
            <a:r>
              <a:rPr lang="en-US" sz="2400" dirty="0" smtClean="0">
                <a:solidFill>
                  <a:schemeClr val="accent2"/>
                </a:solidFill>
              </a:rPr>
              <a:t> en </a:t>
            </a:r>
            <a:r>
              <a:rPr lang="en-US" sz="2400" dirty="0" err="1" smtClean="0">
                <a:solidFill>
                  <a:schemeClr val="accent2"/>
                </a:solidFill>
              </a:rPr>
              <a:t>polvo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PARÁMETROS DEL DISEÑO EN EL LABORATORIO</a:t>
            </a:r>
            <a:endParaRPr lang="es-E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0" name="6 Rectángulo"/>
          <p:cNvSpPr>
            <a:spLocks noChangeArrowheads="1"/>
          </p:cNvSpPr>
          <p:nvPr/>
        </p:nvSpPr>
        <p:spPr bwMode="auto">
          <a:xfrm>
            <a:off x="2819400" y="6461125"/>
            <a:ext cx="61801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3400" y="1371600"/>
            <a:ext cx="800100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accent2"/>
                </a:solidFill>
              </a:rPr>
              <a:t>Mezclador</a:t>
            </a:r>
            <a:r>
              <a:rPr lang="en-US" sz="2400" b="1" dirty="0" smtClean="0">
                <a:solidFill>
                  <a:schemeClr val="accent2"/>
                </a:solidFill>
              </a:rPr>
              <a:t> de </a:t>
            </a:r>
            <a:r>
              <a:rPr lang="en-US" sz="2400" b="1" dirty="0" err="1" smtClean="0">
                <a:solidFill>
                  <a:schemeClr val="accent2"/>
                </a:solidFill>
              </a:rPr>
              <a:t>laboratorio</a:t>
            </a:r>
            <a:r>
              <a:rPr lang="en-US" sz="2400" dirty="0" smtClean="0">
                <a:solidFill>
                  <a:schemeClr val="accent2"/>
                </a:solidFill>
              </a:rPr>
              <a:t>: </a:t>
            </a:r>
            <a:r>
              <a:rPr lang="en-US" sz="2400" dirty="0" err="1" smtClean="0">
                <a:solidFill>
                  <a:schemeClr val="accent2"/>
                </a:solidFill>
              </a:rPr>
              <a:t>Removedor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más</a:t>
            </a:r>
            <a:r>
              <a:rPr lang="en-US" sz="2400" dirty="0" smtClean="0">
                <a:solidFill>
                  <a:schemeClr val="accent2"/>
                </a:solidFill>
              </a:rPr>
              <a:t> o </a:t>
            </a:r>
            <a:r>
              <a:rPr lang="en-US" sz="2400" dirty="0" err="1" smtClean="0">
                <a:solidFill>
                  <a:schemeClr val="accent2"/>
                </a:solidFill>
              </a:rPr>
              <a:t>menos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potente</a:t>
            </a:r>
            <a:r>
              <a:rPr lang="en-US" sz="2400" dirty="0" smtClean="0">
                <a:solidFill>
                  <a:schemeClr val="accent2"/>
                </a:solidFill>
              </a:rPr>
              <a:t> – </a:t>
            </a:r>
            <a:r>
              <a:rPr lang="en-US" sz="2400" dirty="0" err="1" smtClean="0">
                <a:solidFill>
                  <a:schemeClr val="accent2"/>
                </a:solidFill>
              </a:rPr>
              <a:t>Dispositivo</a:t>
            </a:r>
            <a:r>
              <a:rPr lang="en-US" sz="2400" dirty="0" smtClean="0">
                <a:solidFill>
                  <a:schemeClr val="accent2"/>
                </a:solidFill>
              </a:rPr>
              <a:t> de </a:t>
            </a:r>
            <a:r>
              <a:rPr lang="en-US" sz="2400" dirty="0" err="1" smtClean="0">
                <a:solidFill>
                  <a:schemeClr val="accent2"/>
                </a:solidFill>
              </a:rPr>
              <a:t>cizalla</a:t>
            </a:r>
            <a:r>
              <a:rPr lang="en-US" sz="2400" dirty="0" smtClean="0">
                <a:solidFill>
                  <a:schemeClr val="accent2"/>
                </a:solidFill>
              </a:rPr>
              <a:t>. Con </a:t>
            </a:r>
            <a:r>
              <a:rPr lang="en-US" sz="2400" dirty="0" err="1" smtClean="0">
                <a:solidFill>
                  <a:schemeClr val="accent2"/>
                </a:solidFill>
              </a:rPr>
              <a:t>polímero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es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mejor</a:t>
            </a:r>
            <a:r>
              <a:rPr lang="en-US" sz="2400" dirty="0" smtClean="0">
                <a:solidFill>
                  <a:schemeClr val="accent2"/>
                </a:solidFill>
              </a:rPr>
              <a:t> el </a:t>
            </a:r>
            <a:r>
              <a:rPr lang="en-US" sz="2400" dirty="0" err="1" smtClean="0">
                <a:solidFill>
                  <a:schemeClr val="accent2"/>
                </a:solidFill>
              </a:rPr>
              <a:t>dispositivo</a:t>
            </a:r>
            <a:r>
              <a:rPr lang="en-US" sz="2400" dirty="0" smtClean="0">
                <a:solidFill>
                  <a:schemeClr val="accent2"/>
                </a:solidFill>
              </a:rPr>
              <a:t> de </a:t>
            </a:r>
            <a:r>
              <a:rPr lang="en-US" sz="2400" dirty="0" err="1" smtClean="0">
                <a:solidFill>
                  <a:schemeClr val="accent2"/>
                </a:solidFill>
              </a:rPr>
              <a:t>cizalla</a:t>
            </a:r>
            <a:r>
              <a:rPr lang="en-US" sz="2400" dirty="0" smtClean="0">
                <a:solidFill>
                  <a:schemeClr val="accent2"/>
                </a:solidFill>
              </a:rPr>
              <a:t>. Principio de </a:t>
            </a:r>
            <a:r>
              <a:rPr lang="en-US" sz="2400" dirty="0" err="1" smtClean="0">
                <a:solidFill>
                  <a:schemeClr val="accent2"/>
                </a:solidFill>
              </a:rPr>
              <a:t>funcionamiento</a:t>
            </a:r>
            <a:r>
              <a:rPr lang="en-US" sz="2400" dirty="0" smtClean="0">
                <a:solidFill>
                  <a:schemeClr val="accent2"/>
                </a:solidFill>
              </a:rPr>
              <a:t>  </a:t>
            </a:r>
            <a:r>
              <a:rPr lang="en-US" sz="2400" dirty="0" err="1" smtClean="0">
                <a:solidFill>
                  <a:schemeClr val="accent2"/>
                </a:solidFill>
              </a:rPr>
              <a:t>debe</a:t>
            </a:r>
            <a:r>
              <a:rPr lang="en-US" sz="2400" dirty="0" smtClean="0">
                <a:solidFill>
                  <a:schemeClr val="accent2"/>
                </a:solidFill>
              </a:rPr>
              <a:t> ser el </a:t>
            </a:r>
            <a:r>
              <a:rPr lang="en-US" sz="2400" dirty="0" err="1" smtClean="0">
                <a:solidFill>
                  <a:schemeClr val="accent2"/>
                </a:solidFill>
              </a:rPr>
              <a:t>utilizado</a:t>
            </a:r>
            <a:r>
              <a:rPr lang="en-US" sz="2400" dirty="0" smtClean="0">
                <a:solidFill>
                  <a:schemeClr val="accent2"/>
                </a:solidFill>
              </a:rPr>
              <a:t> a </a:t>
            </a:r>
            <a:r>
              <a:rPr lang="en-US" sz="2400" dirty="0" err="1" smtClean="0">
                <a:solidFill>
                  <a:schemeClr val="accent2"/>
                </a:solidFill>
              </a:rPr>
              <a:t>escala</a:t>
            </a:r>
            <a:r>
              <a:rPr lang="en-US" sz="2400" dirty="0" smtClean="0">
                <a:solidFill>
                  <a:schemeClr val="accent2"/>
                </a:solidFill>
              </a:rPr>
              <a:t> industrial (</a:t>
            </a:r>
            <a:r>
              <a:rPr lang="en-US" sz="2400" dirty="0" err="1" smtClean="0">
                <a:solidFill>
                  <a:schemeClr val="accent2"/>
                </a:solidFill>
              </a:rPr>
              <a:t>removedor</a:t>
            </a:r>
            <a:r>
              <a:rPr lang="en-US" sz="2400" dirty="0" smtClean="0">
                <a:solidFill>
                  <a:schemeClr val="accent2"/>
                </a:solidFill>
              </a:rPr>
              <a:t> o </a:t>
            </a:r>
            <a:r>
              <a:rPr lang="en-US" sz="2400" dirty="0" err="1" smtClean="0">
                <a:solidFill>
                  <a:schemeClr val="accent2"/>
                </a:solidFill>
              </a:rPr>
              <a:t>cizalla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accent2"/>
                </a:solidFill>
              </a:rPr>
              <a:t>Temperatura</a:t>
            </a:r>
            <a:r>
              <a:rPr lang="en-US" sz="2400" b="1" dirty="0" smtClean="0">
                <a:solidFill>
                  <a:schemeClr val="accent2"/>
                </a:solidFill>
              </a:rPr>
              <a:t> de </a:t>
            </a:r>
            <a:r>
              <a:rPr lang="en-US" sz="2400" b="1" dirty="0" err="1" smtClean="0">
                <a:solidFill>
                  <a:schemeClr val="accent2"/>
                </a:solidFill>
              </a:rPr>
              <a:t>mezclado</a:t>
            </a:r>
            <a:r>
              <a:rPr lang="en-US" sz="2400" b="1" dirty="0" smtClean="0">
                <a:solidFill>
                  <a:schemeClr val="accent2"/>
                </a:solidFill>
              </a:rPr>
              <a:t>: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accent2"/>
                </a:solidFill>
              </a:rPr>
              <a:t>Betunes hasta el 20% de caucho: 195ºC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accent2"/>
                </a:solidFill>
              </a:rPr>
              <a:t>Betunes hasta el 15% de caucho: 185ºC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accent2"/>
                </a:solidFill>
              </a:rPr>
              <a:t>Betunes hasta el 10% de caucho: 180ºC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Precaución</a:t>
            </a:r>
            <a:r>
              <a:rPr lang="en-US" sz="2400" dirty="0" smtClean="0">
                <a:solidFill>
                  <a:schemeClr val="accent2"/>
                </a:solidFill>
              </a:rPr>
              <a:t>: </a:t>
            </a:r>
            <a:r>
              <a:rPr lang="en-US" sz="2400" dirty="0" err="1" smtClean="0">
                <a:solidFill>
                  <a:schemeClr val="accent2"/>
                </a:solidFill>
              </a:rPr>
              <a:t>Cuando</a:t>
            </a:r>
            <a:r>
              <a:rPr lang="en-US" sz="2400" dirty="0" smtClean="0">
                <a:solidFill>
                  <a:schemeClr val="accent2"/>
                </a:solidFill>
              </a:rPr>
              <a:t> se </a:t>
            </a:r>
            <a:r>
              <a:rPr lang="en-US" sz="2400" dirty="0" err="1" smtClean="0">
                <a:solidFill>
                  <a:schemeClr val="accent2"/>
                </a:solidFill>
              </a:rPr>
              <a:t>añade</a:t>
            </a:r>
            <a:r>
              <a:rPr lang="en-US" sz="2400" dirty="0" smtClean="0">
                <a:solidFill>
                  <a:schemeClr val="accent2"/>
                </a:solidFill>
              </a:rPr>
              <a:t> el </a:t>
            </a:r>
            <a:r>
              <a:rPr lang="en-US" sz="2400" dirty="0" err="1" smtClean="0">
                <a:solidFill>
                  <a:schemeClr val="accent2"/>
                </a:solidFill>
              </a:rPr>
              <a:t>caucho</a:t>
            </a:r>
            <a:r>
              <a:rPr lang="en-US" sz="2400" dirty="0" smtClean="0">
                <a:solidFill>
                  <a:schemeClr val="accent2"/>
                </a:solidFill>
              </a:rPr>
              <a:t> al </a:t>
            </a:r>
            <a:r>
              <a:rPr lang="en-US" sz="2400" dirty="0" err="1" smtClean="0">
                <a:solidFill>
                  <a:schemeClr val="accent2"/>
                </a:solidFill>
              </a:rPr>
              <a:t>betún</a:t>
            </a:r>
            <a:r>
              <a:rPr lang="en-US" sz="2400" dirty="0" smtClean="0">
                <a:solidFill>
                  <a:schemeClr val="accent2"/>
                </a:solidFill>
              </a:rPr>
              <a:t>, el </a:t>
            </a:r>
            <a:r>
              <a:rPr lang="en-US" sz="2400" dirty="0" err="1" smtClean="0">
                <a:solidFill>
                  <a:schemeClr val="accent2"/>
                </a:solidFill>
              </a:rPr>
              <a:t>conjunto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pierde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temperatura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dirty="0" err="1" smtClean="0">
                <a:solidFill>
                  <a:schemeClr val="accent2"/>
                </a:solidFill>
              </a:rPr>
              <a:t>por</a:t>
            </a:r>
            <a:r>
              <a:rPr lang="en-US" sz="2400" dirty="0" smtClean="0">
                <a:solidFill>
                  <a:schemeClr val="accent2"/>
                </a:solidFill>
              </a:rPr>
              <a:t> lo </a:t>
            </a:r>
            <a:r>
              <a:rPr lang="en-US" sz="2400" dirty="0" err="1" smtClean="0">
                <a:solidFill>
                  <a:schemeClr val="accent2"/>
                </a:solidFill>
              </a:rPr>
              <a:t>que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es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preciso</a:t>
            </a:r>
            <a:r>
              <a:rPr lang="en-US" sz="2400" dirty="0" smtClean="0">
                <a:solidFill>
                  <a:schemeClr val="accent2"/>
                </a:solidFill>
              </a:rPr>
              <a:t> un </a:t>
            </a:r>
            <a:r>
              <a:rPr lang="en-US" sz="2400" dirty="0" err="1" smtClean="0">
                <a:solidFill>
                  <a:schemeClr val="accent2"/>
                </a:solidFill>
              </a:rPr>
              <a:t>tiempo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adicional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para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conseguir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temperatura</a:t>
            </a:r>
            <a:r>
              <a:rPr lang="en-US" sz="2400" dirty="0" smtClean="0">
                <a:solidFill>
                  <a:schemeClr val="accent2"/>
                </a:solidFill>
              </a:rPr>
              <a:t> de </a:t>
            </a:r>
            <a:r>
              <a:rPr lang="en-US" sz="2400" dirty="0" err="1" smtClean="0">
                <a:solidFill>
                  <a:schemeClr val="accent2"/>
                </a:solidFill>
              </a:rPr>
              <a:t>nuevo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PARÁMETROS DEL DISEÑO EN EL LABORATORIO</a:t>
            </a:r>
            <a:endParaRPr lang="es-E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8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0" name="6 Rectángulo"/>
          <p:cNvSpPr>
            <a:spLocks noChangeArrowheads="1"/>
          </p:cNvSpPr>
          <p:nvPr/>
        </p:nvSpPr>
        <p:spPr bwMode="auto">
          <a:xfrm>
            <a:off x="2743200" y="6461125"/>
            <a:ext cx="62563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1000" y="1066800"/>
            <a:ext cx="853440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accent2"/>
                </a:solidFill>
              </a:rPr>
              <a:t>Tiempo</a:t>
            </a:r>
            <a:r>
              <a:rPr lang="en-US" sz="2400" b="1" dirty="0" smtClean="0">
                <a:solidFill>
                  <a:schemeClr val="accent2"/>
                </a:solidFill>
              </a:rPr>
              <a:t> de </a:t>
            </a:r>
            <a:r>
              <a:rPr lang="en-US" sz="2400" b="1" dirty="0" err="1" smtClean="0">
                <a:solidFill>
                  <a:schemeClr val="accent2"/>
                </a:solidFill>
              </a:rPr>
              <a:t>digestión</a:t>
            </a:r>
            <a:r>
              <a:rPr lang="en-US" sz="2400" b="1" dirty="0" smtClean="0">
                <a:solidFill>
                  <a:schemeClr val="accent2"/>
                </a:solidFill>
              </a:rPr>
              <a:t>: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2"/>
                </a:solidFill>
              </a:rPr>
              <a:t>Norma general: 1 </a:t>
            </a:r>
            <a:r>
              <a:rPr lang="en-US" sz="2400" dirty="0" err="1" smtClean="0">
                <a:solidFill>
                  <a:schemeClr val="accent2"/>
                </a:solidFill>
              </a:rPr>
              <a:t>hora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accent2"/>
                </a:solidFill>
              </a:rPr>
              <a:t>Betunes</a:t>
            </a:r>
            <a:r>
              <a:rPr lang="en-US" sz="2400" dirty="0" smtClean="0">
                <a:solidFill>
                  <a:schemeClr val="accent2"/>
                </a:solidFill>
              </a:rPr>
              <a:t> con </a:t>
            </a:r>
            <a:r>
              <a:rPr lang="en-US" sz="2400" dirty="0" err="1" smtClean="0">
                <a:solidFill>
                  <a:schemeClr val="accent2"/>
                </a:solidFill>
              </a:rPr>
              <a:t>caucho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hasta</a:t>
            </a:r>
            <a:r>
              <a:rPr lang="en-US" sz="2400" dirty="0" smtClean="0">
                <a:solidFill>
                  <a:schemeClr val="accent2"/>
                </a:solidFill>
              </a:rPr>
              <a:t> el 10%:  45 </a:t>
            </a:r>
            <a:r>
              <a:rPr lang="en-US" sz="2400" dirty="0" err="1" smtClean="0">
                <a:solidFill>
                  <a:schemeClr val="accent2"/>
                </a:solidFill>
              </a:rPr>
              <a:t>minutos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accent2"/>
                </a:solidFill>
              </a:rPr>
              <a:t>La </a:t>
            </a:r>
            <a:r>
              <a:rPr lang="en-US" sz="2400" dirty="0" err="1" smtClean="0">
                <a:solidFill>
                  <a:schemeClr val="accent2"/>
                </a:solidFill>
              </a:rPr>
              <a:t>digestión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debe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realizarse</a:t>
            </a:r>
            <a:r>
              <a:rPr lang="en-US" sz="2400" dirty="0" smtClean="0">
                <a:solidFill>
                  <a:schemeClr val="accent2"/>
                </a:solidFill>
              </a:rPr>
              <a:t> a </a:t>
            </a:r>
            <a:r>
              <a:rPr lang="en-US" sz="2400" dirty="0" err="1" smtClean="0">
                <a:solidFill>
                  <a:schemeClr val="accent2"/>
                </a:solidFill>
              </a:rPr>
              <a:t>temperaturas</a:t>
            </a:r>
            <a:r>
              <a:rPr lang="en-US" sz="2400" dirty="0" smtClean="0">
                <a:solidFill>
                  <a:schemeClr val="accent2"/>
                </a:solidFill>
              </a:rPr>
              <a:t> y </a:t>
            </a:r>
            <a:r>
              <a:rPr lang="en-US" sz="2400" dirty="0" err="1" smtClean="0">
                <a:solidFill>
                  <a:schemeClr val="accent2"/>
                </a:solidFill>
              </a:rPr>
              <a:t>agitaciones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similares</a:t>
            </a:r>
            <a:r>
              <a:rPr lang="en-US" sz="2400" dirty="0" smtClean="0">
                <a:solidFill>
                  <a:schemeClr val="accent2"/>
                </a:solidFill>
              </a:rPr>
              <a:t> a </a:t>
            </a:r>
            <a:r>
              <a:rPr lang="en-US" sz="2400" dirty="0" err="1" smtClean="0">
                <a:solidFill>
                  <a:schemeClr val="accent2"/>
                </a:solidFill>
              </a:rPr>
              <a:t>las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que</a:t>
            </a:r>
            <a:r>
              <a:rPr lang="en-US" sz="2400" dirty="0" smtClean="0">
                <a:solidFill>
                  <a:schemeClr val="accent2"/>
                </a:solidFill>
              </a:rPr>
              <a:t> se </a:t>
            </a:r>
            <a:r>
              <a:rPr lang="en-US" sz="2400" dirty="0" err="1" smtClean="0">
                <a:solidFill>
                  <a:schemeClr val="accent2"/>
                </a:solidFill>
              </a:rPr>
              <a:t>emplean</a:t>
            </a:r>
            <a:r>
              <a:rPr lang="en-US" sz="2400" dirty="0" smtClean="0">
                <a:solidFill>
                  <a:schemeClr val="accent2"/>
                </a:solidFill>
              </a:rPr>
              <a:t> a </a:t>
            </a:r>
            <a:r>
              <a:rPr lang="en-US" sz="2400" dirty="0" err="1" smtClean="0">
                <a:solidFill>
                  <a:schemeClr val="accent2"/>
                </a:solidFill>
              </a:rPr>
              <a:t>escala</a:t>
            </a:r>
            <a:r>
              <a:rPr lang="en-US" sz="2400" dirty="0" smtClean="0">
                <a:solidFill>
                  <a:schemeClr val="accent2"/>
                </a:solidFill>
              </a:rPr>
              <a:t> industrial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accent2"/>
                </a:solidFill>
              </a:rPr>
              <a:t>Toma</a:t>
            </a:r>
            <a:r>
              <a:rPr lang="en-US" sz="2400" b="1" dirty="0" smtClean="0">
                <a:solidFill>
                  <a:schemeClr val="accent2"/>
                </a:solidFill>
              </a:rPr>
              <a:t> de </a:t>
            </a:r>
            <a:r>
              <a:rPr lang="en-US" sz="2400" b="1" dirty="0" err="1" smtClean="0">
                <a:solidFill>
                  <a:schemeClr val="accent2"/>
                </a:solidFill>
              </a:rPr>
              <a:t>muestras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para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comprobar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especificaciones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accent2"/>
                </a:solidFill>
              </a:rPr>
              <a:t>Remover con espátula antes y durante la toma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accent2"/>
                </a:solidFill>
              </a:rPr>
              <a:t>Muestras en recipientes pequeños y enfriarlos rápidamente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accent2"/>
                </a:solidFill>
              </a:rPr>
              <a:t>Dividir la porción fabricada en varias porciones, de modo que no se recaliente la misma muestra varias veces, sino sólo una, desechando el material sobrante</a:t>
            </a:r>
            <a:endParaRPr lang="en-US" sz="2400" b="1" dirty="0" smtClean="0">
              <a:solidFill>
                <a:schemeClr val="accent2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PARÁMETROS DEL DISEÑO EN EL LABORATORIO</a:t>
            </a:r>
            <a:endParaRPr lang="es-E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0" name="6 Rectángulo"/>
          <p:cNvSpPr>
            <a:spLocks noChangeArrowheads="1"/>
          </p:cNvSpPr>
          <p:nvPr/>
        </p:nvSpPr>
        <p:spPr bwMode="auto">
          <a:xfrm>
            <a:off x="2743200" y="6461125"/>
            <a:ext cx="62563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1600" y="2667000"/>
            <a:ext cx="6705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chemeClr val="accent2"/>
                </a:solidFill>
              </a:rPr>
              <a:t>FABRICACIÓN A ESCALA INDUSTRIAL DE BETUNES CON CAUCHO</a:t>
            </a:r>
            <a:endParaRPr lang="es-E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4" name="6 Rectángulo"/>
          <p:cNvSpPr>
            <a:spLocks noChangeArrowheads="1"/>
          </p:cNvSpPr>
          <p:nvPr/>
        </p:nvSpPr>
        <p:spPr bwMode="auto">
          <a:xfrm>
            <a:off x="3352800" y="6484564"/>
            <a:ext cx="5646738" cy="37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FFFF00"/>
                </a:solidFill>
              </a:rPr>
              <a:t>DIGESTIÓN DEL CAUCHO EN EL BETÚN ASFÁLTICO</a:t>
            </a:r>
          </a:p>
        </p:txBody>
      </p:sp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95400"/>
            <a:ext cx="784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5" cstate="print"/>
          <a:srcRect l="13890" r="8783" b="14626"/>
          <a:stretch>
            <a:fillRect/>
          </a:stretch>
        </p:blipFill>
        <p:spPr bwMode="auto">
          <a:xfrm>
            <a:off x="2895600" y="4267200"/>
            <a:ext cx="4340733" cy="153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200400" y="5791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Antes de mezclarse con betún</a:t>
            </a:r>
            <a:endParaRPr lang="en-US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105400" y="5791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Cuando ha comenzado  la digestión</a:t>
            </a:r>
            <a:endParaRPr lang="en-U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219200" y="45720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/>
              <a:t>Imágenes con el microscopio electrónico de barrido</a:t>
            </a:r>
            <a:endParaRPr lang="en-US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384685" y="3533453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Betún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581400" y="3535180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Caucho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181600" y="3542675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Digestión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162800" y="3581400"/>
            <a:ext cx="12766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Dilución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Polymer asphalt blending system for mixing SBS polymer with bitumen."/>
          <p:cNvPicPr preferRelativeResize="0"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5918" y="1304354"/>
            <a:ext cx="3120682" cy="479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76600" y="1600200"/>
            <a:ext cx="60499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 SE MODIFICA </a:t>
            </a:r>
            <a:r>
              <a:rPr lang="en-US" sz="1600" dirty="0" smtClean="0">
                <a:solidFill>
                  <a:schemeClr val="accent2"/>
                </a:solidFill>
              </a:rPr>
              <a:t>UN LIGANTE </a:t>
            </a:r>
            <a:r>
              <a:rPr lang="en-US" sz="1600" dirty="0">
                <a:solidFill>
                  <a:schemeClr val="accent2"/>
                </a:solidFill>
              </a:rPr>
              <a:t>CON PORCENTAJES ENTRE EL 5-15% S/Ligante </a:t>
            </a:r>
            <a:r>
              <a:rPr lang="en-US" sz="1600" dirty="0" err="1">
                <a:solidFill>
                  <a:schemeClr val="accent2"/>
                </a:solidFill>
              </a:rPr>
              <a:t>modificado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>
                <a:solidFill>
                  <a:schemeClr val="accent2"/>
                </a:solidFill>
              </a:rPr>
              <a:t>tamaño</a:t>
            </a:r>
            <a:r>
              <a:rPr lang="en-US" sz="1600" dirty="0">
                <a:solidFill>
                  <a:schemeClr val="accent2"/>
                </a:solidFill>
              </a:rPr>
              <a:t> del </a:t>
            </a:r>
            <a:r>
              <a:rPr lang="en-US" sz="1600" dirty="0" err="1">
                <a:solidFill>
                  <a:schemeClr val="accent2"/>
                </a:solidFill>
              </a:rPr>
              <a:t>caucho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&lt; 0,5mm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 SE UTILIZA UNA PLANTA DE MODIFICACIÓN CON POLÍMEROS, CONVENCIONAL </a:t>
            </a:r>
            <a:r>
              <a:rPr lang="en-US" sz="1600" b="1" dirty="0">
                <a:solidFill>
                  <a:schemeClr val="accent2"/>
                </a:solidFill>
              </a:rPr>
              <a:t>(MOLINOS DE CIZALLA, ETC</a:t>
            </a:r>
            <a:r>
              <a:rPr lang="en-US" sz="1600" b="1" dirty="0" smtClean="0">
                <a:solidFill>
                  <a:schemeClr val="accent2"/>
                </a:solidFill>
              </a:rPr>
              <a:t>.)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1600" dirty="0" smtClean="0">
                <a:solidFill>
                  <a:schemeClr val="accent2"/>
                </a:solidFill>
              </a:rPr>
              <a:t> La digestión está asegurada durante </a:t>
            </a:r>
            <a:r>
              <a:rPr lang="es-ES" sz="1600" b="1" dirty="0" smtClean="0">
                <a:solidFill>
                  <a:schemeClr val="accent2"/>
                </a:solidFill>
              </a:rPr>
              <a:t>el tiempo de transporte a la planta de mezclas asfálticas</a:t>
            </a:r>
            <a:r>
              <a:rPr lang="es-ES" sz="1600" dirty="0" smtClean="0">
                <a:solidFill>
                  <a:schemeClr val="accent2"/>
                </a:solidFill>
              </a:rPr>
              <a:t>, en camión cisterna.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FABRICACIÓN EN TERMINAL DE MODIFICACIÓN TRADICIONAL</a:t>
            </a:r>
          </a:p>
        </p:txBody>
      </p:sp>
      <p:pic>
        <p:nvPicPr>
          <p:cNvPr id="8" name="7 Imagen" descr="logo-Sign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2667000" y="6461125"/>
            <a:ext cx="63325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10" name="Picture 4" descr="http://www.bws-technology.com/typo3temp/pics/32372af8a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4572000"/>
            <a:ext cx="1200150" cy="16002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011930"/>
            <a:ext cx="4114800" cy="202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Conector recto de flecha"/>
          <p:cNvCxnSpPr/>
          <p:nvPr/>
        </p:nvCxnSpPr>
        <p:spPr>
          <a:xfrm flipV="1">
            <a:off x="6477000" y="5486400"/>
            <a:ext cx="1219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FFFF00"/>
                </a:solidFill>
              </a:rPr>
              <a:t>FABRICACIÓN IN SITU DE BETUNES CON CAUCHO</a:t>
            </a:r>
          </a:p>
        </p:txBody>
      </p:sp>
      <p:pic>
        <p:nvPicPr>
          <p:cNvPr id="14" name="13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5" name="6 Rectángulo"/>
          <p:cNvSpPr>
            <a:spLocks noChangeArrowheads="1"/>
          </p:cNvSpPr>
          <p:nvPr/>
        </p:nvSpPr>
        <p:spPr bwMode="auto">
          <a:xfrm>
            <a:off x="2667000" y="6461125"/>
            <a:ext cx="63325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371600" y="6019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/>
                </a:solidFill>
              </a:rPr>
              <a:t>La digestión se realiza en el tanque digestor-regulador.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75231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FFFF00"/>
                </a:solidFill>
              </a:rPr>
              <a:t>FABRICACIÓN IN SITU DE BETUNES CON CAUCHO</a:t>
            </a:r>
          </a:p>
        </p:txBody>
      </p:sp>
      <p:pic>
        <p:nvPicPr>
          <p:cNvPr id="17412" name="Picture 5" descr="CONFIGURACION MEZCLADOR Y DIGESTO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4625" y="1905000"/>
            <a:ext cx="8893175" cy="387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828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accent2"/>
                </a:solidFill>
              </a:rPr>
              <a:t>SISTEMA DE MEZCLADOR + TANQUE </a:t>
            </a:r>
            <a:r>
              <a:rPr lang="en-US" sz="2400" i="1" dirty="0" smtClean="0">
                <a:solidFill>
                  <a:schemeClr val="accent2"/>
                </a:solidFill>
              </a:rPr>
              <a:t>DIGESTOR: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pic>
        <p:nvPicPr>
          <p:cNvPr id="7" name="6 Imagen" descr="logo-Sign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8" name="6 Rectángulo"/>
          <p:cNvSpPr>
            <a:spLocks noChangeArrowheads="1"/>
          </p:cNvSpPr>
          <p:nvPr/>
        </p:nvSpPr>
        <p:spPr bwMode="auto">
          <a:xfrm>
            <a:off x="2438400" y="6461125"/>
            <a:ext cx="65611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9" name="8 Imagen" descr="PC15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5181600"/>
            <a:ext cx="857250" cy="1143000"/>
          </a:xfrm>
          <a:prstGeom prst="rect">
            <a:avLst/>
          </a:prstGeom>
        </p:spPr>
      </p:pic>
      <p:cxnSp>
        <p:nvCxnSpPr>
          <p:cNvPr id="11" name="10 Conector recto de flecha"/>
          <p:cNvCxnSpPr/>
          <p:nvPr/>
        </p:nvCxnSpPr>
        <p:spPr>
          <a:xfrm flipH="1">
            <a:off x="3733800" y="4724400"/>
            <a:ext cx="762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 descr="PC150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5334000"/>
            <a:ext cx="14478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FFFF00"/>
                </a:solidFill>
              </a:rPr>
              <a:t>FABRICACIÓN IN SITU DE BETUNES CON CAUCHO</a:t>
            </a:r>
          </a:p>
        </p:txBody>
      </p:sp>
      <p:pic>
        <p:nvPicPr>
          <p:cNvPr id="4" name="3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2209800" y="6461125"/>
            <a:ext cx="67897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7" name="Picture 4" descr="CONFIGURACION 2 TANQUE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1752600"/>
            <a:ext cx="4800600" cy="3608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 descr="http://www.collosa.es/img/neumatico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895600"/>
            <a:ext cx="2543175" cy="1905000"/>
          </a:xfrm>
          <a:prstGeom prst="rect">
            <a:avLst/>
          </a:prstGeom>
          <a:noFill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>
                <a:solidFill>
                  <a:schemeClr val="accent2"/>
                </a:solidFill>
              </a:rPr>
              <a:t>SISTEMA DE TANQUES GEMELOS ALTERNATIVOS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09600" y="5486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/>
                </a:solidFill>
              </a:rPr>
              <a:t>La digestión se realiza gracias a que el betún está una hora en el tanque nº 1, mientras se suministra betún-caucho desde el tanque nº 2, y así alternativamente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2" name="6 Rectángulo"/>
          <p:cNvSpPr>
            <a:spLocks noChangeArrowheads="1"/>
          </p:cNvSpPr>
          <p:nvPr/>
        </p:nvSpPr>
        <p:spPr bwMode="auto">
          <a:xfrm>
            <a:off x="2362200" y="6461125"/>
            <a:ext cx="66373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FABRICACIÓN IN SITU – ÚLTIMOS AVANCES</a:t>
            </a:r>
            <a:endParaRPr lang="es-ES" sz="20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http://www.bws-technology.com/typo3temp/pics/fe278cf0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3483897" cy="2619376"/>
          </a:xfrm>
          <a:prstGeom prst="rect">
            <a:avLst/>
          </a:prstGeom>
          <a:noFill/>
        </p:spPr>
      </p:pic>
      <p:pic>
        <p:nvPicPr>
          <p:cNvPr id="7" name="Picture 4" descr="http://www.bws-technology.com/typo3temp/pics/32372af8a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524000"/>
            <a:ext cx="2343150" cy="3124201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85800" y="5105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2"/>
                </a:solidFill>
              </a:rPr>
              <a:t>SE FABRICAN UNIDADES EQUIPADAS CON DISPERSOR DE CIZALLAMIENTO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0" name="6 Rectángulo"/>
          <p:cNvSpPr>
            <a:spLocks noChangeArrowheads="1"/>
          </p:cNvSpPr>
          <p:nvPr/>
        </p:nvSpPr>
        <p:spPr bwMode="auto">
          <a:xfrm>
            <a:off x="2133600" y="6461125"/>
            <a:ext cx="68659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FABRICACIÓN IN SITU – ÚLTIMOS AVANCES</a:t>
            </a:r>
            <a:endParaRPr lang="es-ES" sz="20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45tph-Rubber-Blender-3-1-11"/>
          <p:cNvPicPr>
            <a:picLocks noChangeAspect="1" noChangeArrowheads="1"/>
          </p:cNvPicPr>
          <p:nvPr/>
        </p:nvPicPr>
        <p:blipFill>
          <a:blip r:embed="rId4" cstate="print"/>
          <a:srcRect l="4919" t="66488" r="3652" b="4404"/>
          <a:stretch>
            <a:fillRect/>
          </a:stretch>
        </p:blipFill>
        <p:spPr bwMode="auto">
          <a:xfrm>
            <a:off x="1447800" y="1828800"/>
            <a:ext cx="6096000" cy="23622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85800" y="4343400"/>
            <a:ext cx="78486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accent2"/>
                </a:solidFill>
              </a:rPr>
              <a:t>SE FABRICAN EQUIPOS CON DOS TOLVAS, PARA: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2"/>
                </a:solidFill>
              </a:rPr>
              <a:t> DOS TIPOS DE CAUCHO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2"/>
                </a:solidFill>
              </a:rPr>
              <a:t> CAUCHO Y POLÍMERO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4" name="6 Rectángulo"/>
          <p:cNvSpPr>
            <a:spLocks noChangeArrowheads="1"/>
          </p:cNvSpPr>
          <p:nvPr/>
        </p:nvSpPr>
        <p:spPr bwMode="auto">
          <a:xfrm>
            <a:off x="2362200" y="6461125"/>
            <a:ext cx="66373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FABRICACIÓN IN SITU – ÚLTIMOS AVANCES</a:t>
            </a:r>
            <a:endParaRPr lang="es-ES" sz="2000" b="1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28800"/>
            <a:ext cx="338486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828800"/>
            <a:ext cx="345135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609600" y="45720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2"/>
                </a:solidFill>
              </a:rPr>
              <a:t>SE FABRICAN TAMBIÉN MÓDULOS SEPARADOS</a:t>
            </a:r>
          </a:p>
          <a:p>
            <a:pPr lvl="2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2"/>
                </a:solidFill>
              </a:rPr>
              <a:t>MEZCLADORES EXENTOS, </a:t>
            </a:r>
          </a:p>
          <a:p>
            <a:pPr lvl="2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2"/>
                </a:solidFill>
              </a:rPr>
              <a:t>TANQUES DIGESTORES SEPARADOS, </a:t>
            </a:r>
          </a:p>
          <a:p>
            <a:pPr lvl="2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2"/>
                </a:solidFill>
              </a:rPr>
              <a:t>TANQUES “CONTAINERIZADOS”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0" name="6 Rectángulo"/>
          <p:cNvSpPr>
            <a:spLocks noChangeArrowheads="1"/>
          </p:cNvSpPr>
          <p:nvPr/>
        </p:nvSpPr>
        <p:spPr bwMode="auto">
          <a:xfrm>
            <a:off x="2362200" y="6461125"/>
            <a:ext cx="66373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1600" y="2667000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chemeClr val="accent2"/>
                </a:solidFill>
              </a:rPr>
              <a:t>CONTROL DE CALIDAD EN PRODUCCIÓN</a:t>
            </a:r>
            <a:endParaRPr lang="es-E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0" name="6 Rectángulo"/>
          <p:cNvSpPr>
            <a:spLocks noChangeArrowheads="1"/>
          </p:cNvSpPr>
          <p:nvPr/>
        </p:nvSpPr>
        <p:spPr bwMode="auto">
          <a:xfrm>
            <a:off x="2209800" y="6461125"/>
            <a:ext cx="67897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83058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 smtClean="0">
                <a:solidFill>
                  <a:schemeClr val="accent2"/>
                </a:solidFill>
              </a:rPr>
              <a:t>LOS EQUIPOS DE FABRICACIÓN IN SITU DEBEN TENER: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 Dispositivos de dosificación ponderal para el caucho y el polímero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 Termómetros en: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accent2"/>
                </a:solidFill>
              </a:rPr>
              <a:t> La entrada del betún base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accent2"/>
                </a:solidFill>
              </a:rPr>
              <a:t> El mezclador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accent2"/>
                </a:solidFill>
              </a:rPr>
              <a:t> El tanque digestor, si es distinto del mezclador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accent2"/>
                </a:solidFill>
              </a:rPr>
              <a:t> La salida del betún caucho a la Central de mezclas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 Viscosímetros en: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accent2"/>
                </a:solidFill>
              </a:rPr>
              <a:t> El tanque digestor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accent2"/>
                </a:solidFill>
              </a:rPr>
              <a:t> En la salida del betún caucho (existen viscosímetros en línea)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 Bocas para toma de muestras en el digestor y en la salida</a:t>
            </a:r>
          </a:p>
          <a:p>
            <a:pPr>
              <a:spcBef>
                <a:spcPct val="50000"/>
              </a:spcBef>
            </a:pPr>
            <a:endParaRPr lang="es-ES" sz="2000" b="1" dirty="0">
              <a:solidFill>
                <a:schemeClr val="accent2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CONTROL DE CALIDAD: CONFIGURACIÓN DE LOS EQUIPOS IN SITU</a:t>
            </a:r>
            <a:endParaRPr lang="es-E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RECOMENDACIONES EN OBRA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3779838" y="1143000"/>
            <a:ext cx="5113337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ES" sz="2000" b="1" dirty="0" smtClean="0">
                <a:solidFill>
                  <a:schemeClr val="accent2"/>
                </a:solidFill>
              </a:rPr>
              <a:t>PARA EVITAR LA SEDIMENTACIÓN: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 EQUIPOS IN SITU PROVISTOS DE TANQUES CON AGITADOR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 ó almacenar en TANQUES VERTICALES externos</a:t>
            </a:r>
            <a:endParaRPr lang="es-ES" sz="200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s-ES" sz="2000" dirty="0">
                <a:solidFill>
                  <a:schemeClr val="accent2"/>
                </a:solidFill>
              </a:rPr>
              <a:t> </a:t>
            </a:r>
            <a:r>
              <a:rPr lang="es-ES" sz="2000" dirty="0" smtClean="0">
                <a:solidFill>
                  <a:schemeClr val="accent2"/>
                </a:solidFill>
              </a:rPr>
              <a:t>ó comprar PRODUTOS FABRICADOS EN TERMINAL CON UNÁ FÓRMULA ANTISEDIMENTACIÓN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ES" sz="2000" b="1" dirty="0" smtClean="0">
                <a:solidFill>
                  <a:schemeClr val="accent2"/>
                </a:solidFill>
              </a:rPr>
              <a:t>DURANTE EL ALMACENAJE: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 ALMACENAR EL MÍNIMO TIEMPO POSIBLE (hasta varios días)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 NO ENFRIAR Y CALENTAR MÁS DE 2 VECES</a:t>
            </a:r>
            <a:endParaRPr lang="es-ES" sz="2000" b="1" dirty="0">
              <a:solidFill>
                <a:schemeClr val="accent2"/>
              </a:solidFill>
            </a:endParaRPr>
          </a:p>
        </p:txBody>
      </p:sp>
      <p:pic>
        <p:nvPicPr>
          <p:cNvPr id="37893" name="6 Imagen" descr="IMG_015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295400"/>
            <a:ext cx="27686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logo-Sign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438400" y="6461125"/>
            <a:ext cx="65611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7200" y="56388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Ejemplo de tanques verticales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757535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DIGESTIÓN BETÚN-CAUCHO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662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 rot="16200000">
            <a:off x="6954478" y="4654897"/>
            <a:ext cx="13340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err="1" smtClean="0"/>
              <a:t>Xiao</a:t>
            </a:r>
            <a:r>
              <a:rPr lang="es-ES" sz="1100" dirty="0" smtClean="0"/>
              <a:t> et al. (2006), </a:t>
            </a:r>
            <a:endParaRPr lang="en-US" sz="11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447800" y="1371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Pérdida de masa en función del tiempo de interacción.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752600" y="56388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T, L, tipos de betún.</a:t>
            </a:r>
          </a:p>
          <a:p>
            <a:r>
              <a:rPr lang="es-ES" sz="1400" dirty="0" smtClean="0"/>
              <a:t>12 </a:t>
            </a:r>
            <a:r>
              <a:rPr lang="es-ES" sz="1400" dirty="0" err="1" smtClean="0"/>
              <a:t>mesh</a:t>
            </a:r>
            <a:r>
              <a:rPr lang="es-ES" sz="1400" dirty="0" smtClean="0"/>
              <a:t> = 1,7 mm;  40 </a:t>
            </a:r>
            <a:r>
              <a:rPr lang="es-ES" sz="1400" dirty="0" err="1" smtClean="0"/>
              <a:t>mesh</a:t>
            </a:r>
            <a:r>
              <a:rPr lang="es-ES" sz="1400" dirty="0" smtClean="0"/>
              <a:t>= 0,450 mm;  80 </a:t>
            </a:r>
            <a:r>
              <a:rPr lang="es-ES" sz="1400" dirty="0" err="1" smtClean="0"/>
              <a:t>mesh</a:t>
            </a:r>
            <a:r>
              <a:rPr lang="es-ES" sz="1400" dirty="0" smtClean="0"/>
              <a:t>= 0,180 mm </a:t>
            </a:r>
            <a:endParaRPr lang="en-US" sz="1400" dirty="0"/>
          </a:p>
        </p:txBody>
      </p:sp>
      <p:pic>
        <p:nvPicPr>
          <p:cNvPr id="13" name="12 Imagen" descr="logo-Sign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4" name="6 Rectángulo"/>
          <p:cNvSpPr>
            <a:spLocks noChangeArrowheads="1"/>
          </p:cNvSpPr>
          <p:nvPr/>
        </p:nvSpPr>
        <p:spPr bwMode="auto">
          <a:xfrm>
            <a:off x="2514600" y="6461125"/>
            <a:ext cx="64849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0" name="6 Rectángulo"/>
          <p:cNvSpPr>
            <a:spLocks noChangeArrowheads="1"/>
          </p:cNvSpPr>
          <p:nvPr/>
        </p:nvSpPr>
        <p:spPr bwMode="auto">
          <a:xfrm>
            <a:off x="2438400" y="6461125"/>
            <a:ext cx="65611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1600" y="2667000"/>
            <a:ext cx="6705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chemeClr val="accent2"/>
                </a:solidFill>
              </a:rPr>
              <a:t>FORMULACIONES TIPO </a:t>
            </a:r>
          </a:p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chemeClr val="accent2"/>
                </a:solidFill>
              </a:rPr>
              <a:t>DE BETUNES CON CAUCHO</a:t>
            </a:r>
            <a:endParaRPr lang="es-E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9" name="6 Rectángulo"/>
          <p:cNvSpPr>
            <a:spLocks noChangeArrowheads="1"/>
          </p:cNvSpPr>
          <p:nvPr/>
        </p:nvSpPr>
        <p:spPr bwMode="auto">
          <a:xfrm>
            <a:off x="2514600" y="6461125"/>
            <a:ext cx="64849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GUÍA DE FABRICACIÓN: CAUCHO EMPLEADO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7200" y="15240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accent2"/>
                </a:solidFill>
              </a:rPr>
              <a:t>TIPOS DE CAUCHO EMPLEADOS: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  MOLIENDA:  </a:t>
            </a:r>
            <a:r>
              <a:rPr lang="es-ES" sz="2000" b="1" u="sng" dirty="0" smtClean="0">
                <a:solidFill>
                  <a:schemeClr val="accent2"/>
                </a:solidFill>
              </a:rPr>
              <a:t>a temperatura ambiente </a:t>
            </a:r>
            <a:r>
              <a:rPr lang="es-ES" sz="2000" dirty="0" smtClean="0">
                <a:solidFill>
                  <a:schemeClr val="accent2"/>
                </a:solidFill>
              </a:rPr>
              <a:t>(no criogénico) 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  GRANULOMETRÍA: </a:t>
            </a:r>
            <a:r>
              <a:rPr lang="es-ES" sz="2000" b="1" u="sng" dirty="0" smtClean="0">
                <a:solidFill>
                  <a:schemeClr val="accent2"/>
                </a:solidFill>
              </a:rPr>
              <a:t>Pasa 0,8 mm </a:t>
            </a:r>
            <a:r>
              <a:rPr lang="es-ES" sz="2000" dirty="0" smtClean="0">
                <a:solidFill>
                  <a:schemeClr val="accent2"/>
                </a:solidFill>
              </a:rPr>
              <a:t>(</a:t>
            </a:r>
            <a:r>
              <a:rPr lang="es-ES" sz="2000" dirty="0" err="1" smtClean="0">
                <a:solidFill>
                  <a:schemeClr val="accent2"/>
                </a:solidFill>
              </a:rPr>
              <a:t>Rt</a:t>
            </a:r>
            <a:r>
              <a:rPr lang="es-ES" sz="2000" dirty="0" smtClean="0">
                <a:solidFill>
                  <a:schemeClr val="accent2"/>
                </a:solidFill>
              </a:rPr>
              <a:t> 0,5 mm = 37%)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</a:rPr>
              <a:t>  </a:t>
            </a:r>
            <a:r>
              <a:rPr lang="es-ES" sz="2000" b="1" u="sng" dirty="0" smtClean="0">
                <a:solidFill>
                  <a:schemeClr val="accent2"/>
                </a:solidFill>
              </a:rPr>
              <a:t>ORIGEN: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u="sng" dirty="0" smtClean="0">
                <a:solidFill>
                  <a:schemeClr val="accent2"/>
                </a:solidFill>
              </a:rPr>
              <a:t>100% Camión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u="sng" dirty="0" smtClean="0">
                <a:solidFill>
                  <a:schemeClr val="accent2"/>
                </a:solidFill>
              </a:rPr>
              <a:t>50% Camión  / 50% Coche</a:t>
            </a:r>
            <a:endParaRPr lang="en-US" sz="2000" u="sng" dirty="0">
              <a:solidFill>
                <a:schemeClr val="accent2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371600" y="4648200"/>
          <a:ext cx="6096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ORIGEN</a:t>
                      </a:r>
                      <a:r>
                        <a:rPr lang="es-ES" baseline="0" dirty="0" smtClean="0"/>
                        <a:t> DEL CAUCHO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% Caucho natural (NR)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100% Camión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47%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50%</a:t>
                      </a:r>
                      <a:r>
                        <a:rPr lang="es-E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Camión + 50% Coche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38%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http://www.sorigue.com/uploads/pics/10.-MOSTRA-CAUCHO-EN-PO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971800"/>
            <a:ext cx="2743200" cy="13898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4" name="6 Rectángulo"/>
          <p:cNvSpPr>
            <a:spLocks noChangeArrowheads="1"/>
          </p:cNvSpPr>
          <p:nvPr/>
        </p:nvSpPr>
        <p:spPr bwMode="auto">
          <a:xfrm>
            <a:off x="2590800" y="6461125"/>
            <a:ext cx="64087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GUÍA DE FABRICACIÓN: POLÍMERO EMPLEADO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66800" y="1371600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s-ES" sz="2800" b="1" dirty="0" err="1" smtClean="0">
                <a:solidFill>
                  <a:schemeClr val="accent2"/>
                </a:solidFill>
              </a:rPr>
              <a:t>Calprene</a:t>
            </a:r>
            <a:r>
              <a:rPr lang="es-ES" sz="2800" b="1" dirty="0" smtClean="0">
                <a:solidFill>
                  <a:schemeClr val="accent2"/>
                </a:solidFill>
              </a:rPr>
              <a:t> 411 </a:t>
            </a:r>
            <a:r>
              <a:rPr lang="es-ES" sz="2800" dirty="0" smtClean="0">
                <a:solidFill>
                  <a:schemeClr val="accent2"/>
                </a:solidFill>
              </a:rPr>
              <a:t>(</a:t>
            </a:r>
            <a:r>
              <a:rPr lang="es-ES" sz="2800" dirty="0" err="1" smtClean="0">
                <a:solidFill>
                  <a:schemeClr val="accent2"/>
                </a:solidFill>
              </a:rPr>
              <a:t>Dynasol</a:t>
            </a:r>
            <a:r>
              <a:rPr lang="es-ES" sz="2800" dirty="0" smtClean="0">
                <a:solidFill>
                  <a:schemeClr val="accent2"/>
                </a:solidFill>
              </a:rPr>
              <a:t>)</a:t>
            </a:r>
          </a:p>
          <a:p>
            <a:pPr lvl="1">
              <a:lnSpc>
                <a:spcPts val="4500"/>
              </a:lnSpc>
              <a:buFont typeface="Arial" pitchFamily="34" charset="0"/>
              <a:buChar char="•"/>
            </a:pPr>
            <a:r>
              <a:rPr lang="es-ES" sz="2800" dirty="0" err="1" smtClean="0">
                <a:solidFill>
                  <a:schemeClr val="accent2"/>
                </a:solidFill>
              </a:rPr>
              <a:t>Copolímero</a:t>
            </a:r>
            <a:r>
              <a:rPr lang="es-ES" sz="2800" dirty="0" smtClean="0">
                <a:solidFill>
                  <a:schemeClr val="accent2"/>
                </a:solidFill>
              </a:rPr>
              <a:t> termoplástico</a:t>
            </a:r>
          </a:p>
          <a:p>
            <a:pPr lvl="1">
              <a:lnSpc>
                <a:spcPts val="4500"/>
              </a:lnSpc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accent2"/>
                </a:solidFill>
              </a:rPr>
              <a:t>butadieno/</a:t>
            </a:r>
            <a:r>
              <a:rPr lang="es-ES" sz="2800" dirty="0" err="1" smtClean="0">
                <a:solidFill>
                  <a:schemeClr val="accent2"/>
                </a:solidFill>
              </a:rPr>
              <a:t>estireno</a:t>
            </a:r>
            <a:r>
              <a:rPr lang="es-ES" sz="2800" dirty="0" smtClean="0">
                <a:solidFill>
                  <a:schemeClr val="accent2"/>
                </a:solidFill>
              </a:rPr>
              <a:t>, 70/30 </a:t>
            </a:r>
          </a:p>
          <a:p>
            <a:pPr lvl="1">
              <a:lnSpc>
                <a:spcPts val="4500"/>
              </a:lnSpc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accent2"/>
                </a:solidFill>
              </a:rPr>
              <a:t>con una estructura radial </a:t>
            </a:r>
          </a:p>
          <a:p>
            <a:pPr>
              <a:lnSpc>
                <a:spcPts val="4500"/>
              </a:lnSpc>
            </a:pPr>
            <a:r>
              <a:rPr lang="es-ES" sz="2800" dirty="0" smtClean="0">
                <a:solidFill>
                  <a:schemeClr val="accent2"/>
                </a:solidFill>
              </a:rPr>
              <a:t>Presentaciones: </a:t>
            </a:r>
          </a:p>
          <a:p>
            <a:pPr lvl="1">
              <a:lnSpc>
                <a:spcPts val="4500"/>
              </a:lnSpc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accent2"/>
                </a:solidFill>
              </a:rPr>
              <a:t>C411 miga porosa </a:t>
            </a:r>
          </a:p>
          <a:p>
            <a:pPr lvl="1">
              <a:lnSpc>
                <a:spcPts val="4500"/>
              </a:lnSpc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accent2"/>
                </a:solidFill>
              </a:rPr>
              <a:t>C411C </a:t>
            </a:r>
            <a:r>
              <a:rPr lang="es-ES" sz="2800" dirty="0" err="1" smtClean="0">
                <a:solidFill>
                  <a:schemeClr val="accent2"/>
                </a:solidFill>
              </a:rPr>
              <a:t>peleta</a:t>
            </a:r>
            <a:r>
              <a:rPr lang="es-ES" sz="2800" dirty="0" smtClean="0">
                <a:solidFill>
                  <a:schemeClr val="accent2"/>
                </a:solidFill>
              </a:rPr>
              <a:t> porosa </a:t>
            </a:r>
          </a:p>
          <a:p>
            <a:pPr lvl="1">
              <a:lnSpc>
                <a:spcPts val="4500"/>
              </a:lnSpc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accent2"/>
                </a:solidFill>
              </a:rPr>
              <a:t>C411M polvo con sílice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http://www.dgpengxu.com/up_files/%E5%90%84%E5%9B%BD%E5%9B%BE%E6%A0%87/%E8%BE%BE%E7%9B%9B%E8%81%9A%E5%90%88%E7%89%A9%E5%9B%BE%E7%89%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572000"/>
            <a:ext cx="2667001" cy="1224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4" name="6 Rectángulo"/>
          <p:cNvSpPr>
            <a:spLocks noChangeArrowheads="1"/>
          </p:cNvSpPr>
          <p:nvPr/>
        </p:nvSpPr>
        <p:spPr bwMode="auto">
          <a:xfrm>
            <a:off x="2514600" y="6461125"/>
            <a:ext cx="64849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GUÍA DE FABRICACIÓN: BETUNES EMPLEADOS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1000" y="1276985"/>
            <a:ext cx="8458200" cy="558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2"/>
                </a:solidFill>
              </a:rPr>
              <a:t>TIPOS DE BETÚN EMPLEADOS:</a:t>
            </a:r>
          </a:p>
          <a:p>
            <a:pPr marL="1828800" lvl="3" indent="-457200">
              <a:lnSpc>
                <a:spcPct val="150000"/>
              </a:lnSpc>
              <a:buAutoNum type="arabicPeriod"/>
            </a:pPr>
            <a:r>
              <a:rPr lang="es-ES" dirty="0" smtClean="0">
                <a:solidFill>
                  <a:schemeClr val="accent2"/>
                </a:solidFill>
              </a:rPr>
              <a:t>BETUNES DE 4 REFINERÍAS ESPAÑOLAS</a:t>
            </a:r>
          </a:p>
          <a:p>
            <a:pPr marL="1828800" lvl="3" indent="-457200">
              <a:lnSpc>
                <a:spcPct val="150000"/>
              </a:lnSpc>
              <a:buAutoNum type="arabicPeriod"/>
            </a:pPr>
            <a:r>
              <a:rPr lang="es-ES" dirty="0" smtClean="0">
                <a:solidFill>
                  <a:schemeClr val="accent2"/>
                </a:solidFill>
              </a:rPr>
              <a:t>CROMATOGRAFÍA EN COLUMNA (4 fracciones)</a:t>
            </a:r>
          </a:p>
          <a:p>
            <a:pPr marL="1828800" lvl="3" indent="-457200">
              <a:lnSpc>
                <a:spcPct val="150000"/>
              </a:lnSpc>
              <a:buAutoNum type="arabicPeriod"/>
            </a:pPr>
            <a:r>
              <a:rPr lang="es-ES" dirty="0" smtClean="0">
                <a:solidFill>
                  <a:schemeClr val="accent2"/>
                </a:solidFill>
              </a:rPr>
              <a:t>SE SELECCIONARON DOS REFINERÍAS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lphaLcParenR"/>
            </a:pPr>
            <a:r>
              <a:rPr lang="es-ES" dirty="0" smtClean="0">
                <a:solidFill>
                  <a:schemeClr val="accent2"/>
                </a:solidFill>
              </a:rPr>
              <a:t>Mayor contenido  aromáticos = 76,3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lphaLcParenR"/>
            </a:pPr>
            <a:r>
              <a:rPr lang="es-ES" dirty="0" smtClean="0">
                <a:solidFill>
                  <a:schemeClr val="accent2"/>
                </a:solidFill>
              </a:rPr>
              <a:t>Menor contenido de aromáticos = 63,5</a:t>
            </a:r>
          </a:p>
          <a:p>
            <a:pPr lvl="3">
              <a:lnSpc>
                <a:spcPct val="150000"/>
              </a:lnSpc>
            </a:pPr>
            <a:r>
              <a:rPr lang="es-ES" dirty="0" smtClean="0">
                <a:solidFill>
                  <a:schemeClr val="accent2"/>
                </a:solidFill>
              </a:rPr>
              <a:t>4. CON ESTAS DOS REFINERÍAS SE REALIZARON LAS FORMULACIONES DEL PROYECTO</a:t>
            </a:r>
          </a:p>
          <a:p>
            <a:pPr lvl="3">
              <a:lnSpc>
                <a:spcPct val="150000"/>
              </a:lnSpc>
            </a:pPr>
            <a:endParaRPr lang="es-ES" dirty="0" smtClean="0">
              <a:solidFill>
                <a:schemeClr val="accent2"/>
              </a:solidFill>
            </a:endParaRPr>
          </a:p>
          <a:p>
            <a:pPr lvl="1">
              <a:lnSpc>
                <a:spcPct val="150000"/>
              </a:lnSpc>
            </a:pPr>
            <a:r>
              <a:rPr lang="es-ES" sz="2400" b="1" dirty="0" smtClean="0">
                <a:solidFill>
                  <a:schemeClr val="accent2"/>
                </a:solidFill>
              </a:rPr>
              <a:t>→ </a:t>
            </a:r>
            <a:r>
              <a:rPr lang="es-ES" b="1" dirty="0" smtClean="0">
                <a:solidFill>
                  <a:schemeClr val="accent2"/>
                </a:solidFill>
              </a:rPr>
              <a:t>SE PRETENDIÓ QUE LAS FORMULACIONES OBTENIDAS FUERAN VÁLIDAS PARA LA MAYOR PARTE DE BETUNES Y CAUCHOS EN ESPAÑA</a:t>
            </a:r>
          </a:p>
          <a:p>
            <a:pPr lvl="1">
              <a:lnSpc>
                <a:spcPct val="150000"/>
              </a:lnSpc>
            </a:pP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2" name="6 Rectángulo"/>
          <p:cNvSpPr>
            <a:spLocks noChangeArrowheads="1"/>
          </p:cNvSpPr>
          <p:nvPr/>
        </p:nvSpPr>
        <p:spPr bwMode="auto">
          <a:xfrm>
            <a:off x="2514600" y="6461125"/>
            <a:ext cx="64849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FORMULACIONES RECOMENDADAS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3400" y="5486400"/>
            <a:ext cx="838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Nota: Estas formulaciones no son necesariamente estables al almacenamiento. A los betunes-caucho fabricados in situ las normas españoles no les exigen estabilidad al almacenamiento. Precisan un removedor continuo para evitar sedimentaciones.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344" y="1371600"/>
            <a:ext cx="767765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ALCANCE DE LA GUÍA</a:t>
            </a:r>
            <a:endParaRPr lang="es-ES" sz="2000" b="1" dirty="0">
              <a:solidFill>
                <a:srgbClr val="FFFF00"/>
              </a:solidFill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5432685" y="1615631"/>
            <a:ext cx="3558915" cy="4481620"/>
            <a:chOff x="5181600" y="1615631"/>
            <a:chExt cx="3558915" cy="448162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25396">
              <a:off x="5430995" y="1615631"/>
              <a:ext cx="2981325" cy="4225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6 Conector recto"/>
            <p:cNvCxnSpPr/>
            <p:nvPr/>
          </p:nvCxnSpPr>
          <p:spPr>
            <a:xfrm flipH="1">
              <a:off x="8153400" y="1851285"/>
              <a:ext cx="533400" cy="41910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 flipH="1" flipV="1">
              <a:off x="5181600" y="5638800"/>
              <a:ext cx="2971800" cy="403486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flipH="1" flipV="1">
              <a:off x="5221575" y="5693765"/>
              <a:ext cx="2971800" cy="403486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flipH="1" flipV="1">
              <a:off x="5205335" y="5668780"/>
              <a:ext cx="2971800" cy="403486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flipH="1">
              <a:off x="8175885" y="1891260"/>
              <a:ext cx="533400" cy="41910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flipH="1">
              <a:off x="8207115" y="1905000"/>
              <a:ext cx="533400" cy="41910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18 CuadroTexto"/>
          <p:cNvSpPr txBox="1"/>
          <p:nvPr/>
        </p:nvSpPr>
        <p:spPr>
          <a:xfrm>
            <a:off x="304800" y="1357086"/>
            <a:ext cx="47244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/>
                </a:solidFill>
              </a:rPr>
              <a:t> Se trata de una guía para conseguir el diseño y </a:t>
            </a:r>
            <a:r>
              <a:rPr lang="es-ES" smtClean="0">
                <a:solidFill>
                  <a:schemeClr val="accent2"/>
                </a:solidFill>
              </a:rPr>
              <a:t>fabricación industrial de </a:t>
            </a:r>
            <a:r>
              <a:rPr lang="es-ES" dirty="0" smtClean="0">
                <a:solidFill>
                  <a:schemeClr val="accent2"/>
                </a:solidFill>
              </a:rPr>
              <a:t>betunes con caucho que cumplen especificaciones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/>
                </a:solidFill>
              </a:rPr>
              <a:t> Mediante el método de trabajo que propone la guía y a partir de las formulaciones propuestas, cada usuario </a:t>
            </a:r>
            <a:r>
              <a:rPr lang="es-ES" b="1" u="sng" dirty="0" smtClean="0">
                <a:solidFill>
                  <a:schemeClr val="accent2"/>
                </a:solidFill>
              </a:rPr>
              <a:t>puede optimizar en su caso particular el coste </a:t>
            </a:r>
            <a:r>
              <a:rPr lang="es-ES" dirty="0" smtClean="0">
                <a:solidFill>
                  <a:schemeClr val="accent2"/>
                </a:solidFill>
              </a:rPr>
              <a:t>del producto a través de variables cómo: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/>
                </a:solidFill>
              </a:rPr>
              <a:t> El tamaño del polvo de caucho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/>
                </a:solidFill>
              </a:rPr>
              <a:t> La naturaleza del caucho 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/>
                </a:solidFill>
              </a:rPr>
              <a:t> El porcentaje de caucho añadido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/>
                </a:solidFill>
              </a:rPr>
              <a:t> El tipo de polímero empleado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/>
                </a:solidFill>
              </a:rPr>
              <a:t> La proporción caucho / polímero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/>
                </a:solidFill>
              </a:rPr>
              <a:t> La penetración del betún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87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89" name="6 Rectángulo"/>
          <p:cNvSpPr>
            <a:spLocks noChangeArrowheads="1"/>
          </p:cNvSpPr>
          <p:nvPr/>
        </p:nvSpPr>
        <p:spPr bwMode="auto">
          <a:xfrm>
            <a:off x="2514600" y="6461125"/>
            <a:ext cx="64849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CONCLUSIONES - OBJETIVOS DE LA GUÍA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2400" y="1336387"/>
            <a:ext cx="77724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s-ES" sz="2200" b="1" i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SIGNUS ECOVALOR HA PRETENDIDO CON LA GUÍA: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b="1" dirty="0" smtClean="0">
                <a:solidFill>
                  <a:schemeClr val="accent2"/>
                </a:solidFill>
              </a:rPr>
              <a:t>PROMOVER LA UTILIZACIÓN DE BETUNES CON CAUCHO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b="1" dirty="0" smtClean="0">
                <a:solidFill>
                  <a:schemeClr val="accent2"/>
                </a:solidFill>
              </a:rPr>
              <a:t>MEJORAR EL CONOCIMIENTO </a:t>
            </a:r>
            <a:r>
              <a:rPr lang="es-ES" sz="2000" dirty="0" smtClean="0">
                <a:solidFill>
                  <a:schemeClr val="accent2"/>
                </a:solidFill>
              </a:rPr>
              <a:t>DE ESTOS LIGANTES POR LOS DIFERENTES AGENTES IMPLICADOS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b="1" dirty="0" smtClean="0">
                <a:solidFill>
                  <a:schemeClr val="accent2"/>
                </a:solidFill>
              </a:rPr>
              <a:t>FACILITAR UNA METODOLOGÍA </a:t>
            </a:r>
            <a:r>
              <a:rPr lang="es-ES" sz="2000" dirty="0" smtClean="0">
                <a:solidFill>
                  <a:schemeClr val="accent2"/>
                </a:solidFill>
              </a:rPr>
              <a:t>PARA EL DISEÑO EN LABORATORIO Y LA FABRICACIÓN Y MANEJO EN OBRA DE ESTOS LIGANTES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>
                <a:solidFill>
                  <a:schemeClr val="accent2"/>
                </a:solidFill>
              </a:rPr>
              <a:t>PROVEER DE UNAS </a:t>
            </a:r>
            <a:r>
              <a:rPr lang="es-ES" sz="2000" b="1" dirty="0" smtClean="0">
                <a:solidFill>
                  <a:schemeClr val="accent2"/>
                </a:solidFill>
              </a:rPr>
              <a:t>“FORMULAS TIPO” QUE ORIENTEN SOBRE LA OBTENCIÓN DE LOS BETUNES-CAUCHO</a:t>
            </a:r>
            <a:r>
              <a:rPr lang="es-ES" sz="2000" dirty="0" smtClean="0">
                <a:solidFill>
                  <a:schemeClr val="accent2"/>
                </a:solidFill>
              </a:rPr>
              <a:t>, PARA LOS TIPOS DE CAUCHO Y BETUNES FRECUENTES EN ESPAÑA			            </a:t>
            </a:r>
            <a:r>
              <a:rPr lang="es-ES" sz="2000" b="1" i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…MUCHAS GRACIAS</a:t>
            </a:r>
            <a:endParaRPr lang="es-ES" sz="2000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1219200"/>
            <a:ext cx="7620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4" name="6 Rectángulo"/>
          <p:cNvSpPr>
            <a:spLocks noChangeArrowheads="1"/>
          </p:cNvSpPr>
          <p:nvPr/>
        </p:nvSpPr>
        <p:spPr bwMode="auto">
          <a:xfrm>
            <a:off x="3200400" y="6461125"/>
            <a:ext cx="57991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FFFF00"/>
                </a:solidFill>
              </a:rPr>
              <a:t>EFECTOS DE LA DIGESTIÓN EN EL </a:t>
            </a:r>
            <a:r>
              <a:rPr lang="es-ES" sz="2000" b="1" dirty="0" smtClean="0">
                <a:solidFill>
                  <a:srgbClr val="FFFF00"/>
                </a:solidFill>
              </a:rPr>
              <a:t>BETÚN-CAUCHO</a:t>
            </a:r>
            <a:endParaRPr lang="es-ES" sz="2000" b="1" dirty="0">
              <a:solidFill>
                <a:srgbClr val="FFFF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2097" y="1609724"/>
            <a:ext cx="6180728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810000" y="2880610"/>
            <a:ext cx="152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Comienzo de dilución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 rot="16200000">
            <a:off x="7725193" y="4628793"/>
            <a:ext cx="1438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err="1" smtClean="0"/>
              <a:t>Xiang</a:t>
            </a:r>
            <a:r>
              <a:rPr lang="es-ES" sz="1200" dirty="0" smtClean="0"/>
              <a:t> et al. (2009)</a:t>
            </a:r>
            <a:endParaRPr lang="en-US" sz="12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0"/>
            <a:ext cx="23145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810000"/>
            <a:ext cx="2286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810000"/>
            <a:ext cx="2352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 LA ESTABILIDAD </a:t>
            </a:r>
            <a:r>
              <a:rPr lang="es-ES" sz="2000" b="1" dirty="0">
                <a:solidFill>
                  <a:srgbClr val="FFFF00"/>
                </a:solidFill>
              </a:rPr>
              <a:t>AL </a:t>
            </a:r>
            <a:r>
              <a:rPr lang="es-ES" sz="2000" b="1" dirty="0" smtClean="0">
                <a:solidFill>
                  <a:srgbClr val="FFFF00"/>
                </a:solidFill>
              </a:rPr>
              <a:t>ALMACENAMIENTO 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400" y="563880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  BETÚN PURO                              BETÚN+CAUCHO+SBS                 BETÚN-CAUCHO</a:t>
            </a:r>
            <a:endParaRPr lang="en-US" sz="1400" b="1" dirty="0"/>
          </a:p>
        </p:txBody>
      </p:sp>
      <p:pic>
        <p:nvPicPr>
          <p:cNvPr id="11" name="lata de betun.asf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638800" y="1447800"/>
            <a:ext cx="2794053" cy="2094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3" name="12 Conector recto"/>
          <p:cNvCxnSpPr/>
          <p:nvPr/>
        </p:nvCxnSpPr>
        <p:spPr>
          <a:xfrm>
            <a:off x="5638800" y="3581400"/>
            <a:ext cx="304800" cy="228600"/>
          </a:xfrm>
          <a:prstGeom prst="line">
            <a:avLst/>
          </a:prstGeom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>
            <a:off x="8153400" y="3581400"/>
            <a:ext cx="304800" cy="2286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57200" y="1295400"/>
            <a:ext cx="48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accent2"/>
                </a:solidFill>
              </a:rPr>
              <a:t>LA ESTABILIDAD  AL  ALMACENAMIENTO SE PUEDE MEJORAR UTILIZANDO: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/>
                </a:solidFill>
              </a:rPr>
              <a:t> CAUCHO MÁS FINO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/>
                </a:solidFill>
              </a:rPr>
              <a:t> POLÍMEROS (FORMAR UNA RED)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/>
                </a:solidFill>
              </a:rPr>
              <a:t> AZUFRE (REVULCANIZAR CONTACTOS)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/>
                </a:solidFill>
              </a:rPr>
              <a:t> OTROS (LINKERS).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438400" y="5943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/>
                </a:solidFill>
              </a:rPr>
              <a:t>Imágenes al microscopio de fluorescencia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8" name="17 Imagen" descr="logo-Signu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9" name="6 Rectángulo"/>
          <p:cNvSpPr>
            <a:spLocks noChangeArrowheads="1"/>
          </p:cNvSpPr>
          <p:nvPr/>
        </p:nvSpPr>
        <p:spPr bwMode="auto">
          <a:xfrm>
            <a:off x="2971800" y="6461125"/>
            <a:ext cx="60277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0" name="6 Rectángulo"/>
          <p:cNvSpPr>
            <a:spLocks noChangeArrowheads="1"/>
          </p:cNvSpPr>
          <p:nvPr/>
        </p:nvSpPr>
        <p:spPr bwMode="auto">
          <a:xfrm>
            <a:off x="2438400" y="6461125"/>
            <a:ext cx="65611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1600" y="2667000"/>
            <a:ext cx="6705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chemeClr val="accent2"/>
                </a:solidFill>
              </a:rPr>
              <a:t>ESPECIFICACIONES ESPAÑOLAS</a:t>
            </a:r>
          </a:p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chemeClr val="accent2"/>
                </a:solidFill>
              </a:rPr>
              <a:t>DE BETUNES CAUCHO</a:t>
            </a:r>
            <a:endParaRPr lang="es-E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FFFF00"/>
                </a:solidFill>
              </a:rPr>
              <a:t>CLASIFICACIÓN ESPAÑOLA: BETUNES MEJORADOS CON CAUCHO</a:t>
            </a:r>
          </a:p>
        </p:txBody>
      </p:sp>
      <p:pic>
        <p:nvPicPr>
          <p:cNvPr id="6" name="5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800600" y="6461125"/>
            <a:ext cx="41989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309763"/>
            <a:ext cx="6619875" cy="482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5 CuadroTexto"/>
          <p:cNvSpPr txBox="1">
            <a:spLocks noChangeArrowheads="1"/>
          </p:cNvSpPr>
          <p:nvPr/>
        </p:nvSpPr>
        <p:spPr bwMode="auto">
          <a:xfrm>
            <a:off x="6248400" y="59436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99CC00"/>
                </a:solidFill>
              </a:rPr>
              <a:t>O.C. 21/2007</a:t>
            </a:r>
            <a:endParaRPr lang="en-US" b="1" dirty="0">
              <a:solidFill>
                <a:srgbClr val="99CC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FFFF00"/>
                </a:solidFill>
              </a:rPr>
              <a:t>CLASIFICACIÓN ESPAÑOLA: BETUNES MODIFICADOS CON CAUCHO</a:t>
            </a:r>
          </a:p>
        </p:txBody>
      </p:sp>
      <p:pic>
        <p:nvPicPr>
          <p:cNvPr id="10" name="9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12" name="6 Rectángulo"/>
          <p:cNvSpPr>
            <a:spLocks noChangeArrowheads="1"/>
          </p:cNvSpPr>
          <p:nvPr/>
        </p:nvSpPr>
        <p:spPr bwMode="auto">
          <a:xfrm>
            <a:off x="3276600" y="6461125"/>
            <a:ext cx="57229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71600"/>
            <a:ext cx="4661906" cy="494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7086600" y="571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99CC00"/>
                </a:solidFill>
              </a:rPr>
              <a:t>Art. 212 PG-3</a:t>
            </a:r>
            <a:endParaRPr lang="es-ES" dirty="0">
              <a:solidFill>
                <a:srgbClr val="99CC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0" y="70802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" sz="2000" b="1">
                <a:solidFill>
                  <a:srgbClr val="FFFF00"/>
                </a:solidFill>
              </a:rPr>
              <a:t>CLASIFICACIÓN ESPAÑOLA:                                                                          BETUNES MODIFICADOS DE ALTA VISCOSIDAD CON CAUCHO</a:t>
            </a:r>
          </a:p>
        </p:txBody>
      </p:sp>
      <p:sp>
        <p:nvSpPr>
          <p:cNvPr id="32773" name="5 CuadroTexto"/>
          <p:cNvSpPr txBox="1">
            <a:spLocks noChangeArrowheads="1"/>
          </p:cNvSpPr>
          <p:nvPr/>
        </p:nvSpPr>
        <p:spPr bwMode="auto">
          <a:xfrm>
            <a:off x="6934200" y="57150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solidFill>
                  <a:srgbClr val="99CC00"/>
                </a:solidFill>
              </a:rPr>
              <a:t>O.C. 21/2007</a:t>
            </a:r>
            <a:endParaRPr lang="en-US" dirty="0">
              <a:solidFill>
                <a:srgbClr val="99CC00"/>
              </a:solidFill>
            </a:endParaRPr>
          </a:p>
        </p:txBody>
      </p:sp>
      <p:pic>
        <p:nvPicPr>
          <p:cNvPr id="6" name="5 Imagen" descr="logo-Sig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276"/>
            <a:ext cx="1447800" cy="410210"/>
          </a:xfrm>
          <a:prstGeom prst="rect">
            <a:avLst/>
          </a:prstGeom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800600" y="6461125"/>
            <a:ext cx="41989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" b="1" dirty="0" smtClean="0">
                <a:solidFill>
                  <a:srgbClr val="00B0F0"/>
                </a:solidFill>
              </a:rPr>
              <a:t>MADRID, DICIEMBRE 2014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95400"/>
            <a:ext cx="4629150" cy="50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1672</Words>
  <Application>Microsoft Office PowerPoint</Application>
  <PresentationFormat>Presentación en pantalla (4:3)</PresentationFormat>
  <Paragraphs>220</Paragraphs>
  <Slides>36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9" baseType="lpstr">
      <vt:lpstr>Arial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E.T.S. de Ing de C.C, y Puertos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</dc:creator>
  <cp:lastModifiedBy>jbermejo</cp:lastModifiedBy>
  <cp:revision>125</cp:revision>
  <dcterms:created xsi:type="dcterms:W3CDTF">2010-11-04T10:18:48Z</dcterms:created>
  <dcterms:modified xsi:type="dcterms:W3CDTF">2014-12-02T19:04:12Z</dcterms:modified>
</cp:coreProperties>
</file>