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4" r:id="rId2"/>
    <p:sldId id="334" r:id="rId3"/>
    <p:sldId id="350" r:id="rId4"/>
    <p:sldId id="351" r:id="rId5"/>
    <p:sldId id="352" r:id="rId6"/>
    <p:sldId id="353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4002B"/>
    <a:srgbClr val="041E42"/>
    <a:srgbClr val="18B2E8"/>
    <a:srgbClr val="FF8200"/>
    <a:srgbClr val="ACA39A"/>
    <a:srgbClr val="003B5C"/>
    <a:srgbClr val="CBC4BC"/>
    <a:srgbClr val="CBC5BF"/>
    <a:srgbClr val="6E6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8319" autoAdjust="0"/>
  </p:normalViewPr>
  <p:slideViewPr>
    <p:cSldViewPr showGuides="1">
      <p:cViewPr varScale="1">
        <p:scale>
          <a:sx n="73" d="100"/>
          <a:sy n="73" d="100"/>
        </p:scale>
        <p:origin x="-1422" y="-90"/>
      </p:cViewPr>
      <p:guideLst>
        <p:guide orient="horz" pos="2160"/>
        <p:guide orient="horz" pos="42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5D4CB-0DD9-4AB4-9163-836457406F20}" type="datetimeFigureOut">
              <a:rPr lang="es-ES" smtClean="0"/>
              <a:pPr/>
              <a:t>02/12/2014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ED0E8-9301-4879-B3F5-9C4CC1761DA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322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857E5-F881-4F86-9BBE-1AA0FEB0D33A}" type="datetimeFigureOut">
              <a:rPr lang="es-ES" smtClean="0"/>
              <a:pPr/>
              <a:t>02/12/2014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50EDF-4A05-4E0E-989D-090EFCF96D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50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50EDF-4A05-4E0E-989D-090EFCF96D3A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68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50EDF-4A05-4E0E-989D-090EFCF96D3A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68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50EDF-4A05-4E0E-989D-090EFCF96D3A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68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50EDF-4A05-4E0E-989D-090EFCF96D3A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68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50EDF-4A05-4E0E-989D-090EFCF96D3A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68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50EDF-4A05-4E0E-989D-090EFCF96D3A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68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50EDF-4A05-4E0E-989D-090EFCF96D3A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68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50EDF-4A05-4E0E-989D-090EFCF96D3A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6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50EDF-4A05-4E0E-989D-090EFCF96D3A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68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50EDF-4A05-4E0E-989D-090EFCF96D3A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68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50EDF-4A05-4E0E-989D-090EFCF96D3A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68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50EDF-4A05-4E0E-989D-090EFCF96D3A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68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50EDF-4A05-4E0E-989D-090EFCF96D3A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68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50EDF-4A05-4E0E-989D-090EFCF96D3A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68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50EDF-4A05-4E0E-989D-090EFCF96D3A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68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50EDF-4A05-4E0E-989D-090EFCF96D3A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6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9" y="2434"/>
            <a:ext cx="9142858" cy="6857143"/>
          </a:xfrm>
          <a:prstGeom prst="rect">
            <a:avLst/>
          </a:prstGeom>
          <a:ln>
            <a:noFill/>
          </a:ln>
        </p:spPr>
      </p:pic>
      <p:sp>
        <p:nvSpPr>
          <p:cNvPr id="57" name="56 Forma libre"/>
          <p:cNvSpPr/>
          <p:nvPr userDrawn="1"/>
        </p:nvSpPr>
        <p:spPr>
          <a:xfrm>
            <a:off x="5018847" y="-8878"/>
            <a:ext cx="4133460" cy="6880195"/>
          </a:xfrm>
          <a:custGeom>
            <a:avLst/>
            <a:gdLst>
              <a:gd name="connsiteX0" fmla="*/ 1491449 w 4261282"/>
              <a:gd name="connsiteY0" fmla="*/ 8878 h 7013360"/>
              <a:gd name="connsiteX1" fmla="*/ 0 w 4261282"/>
              <a:gd name="connsiteY1" fmla="*/ 7013360 h 7013360"/>
              <a:gd name="connsiteX2" fmla="*/ 4261282 w 4261282"/>
              <a:gd name="connsiteY2" fmla="*/ 7004482 h 7013360"/>
              <a:gd name="connsiteX3" fmla="*/ 4252404 w 4261282"/>
              <a:gd name="connsiteY3" fmla="*/ 0 h 7013360"/>
              <a:gd name="connsiteX4" fmla="*/ 1491449 w 4261282"/>
              <a:gd name="connsiteY4" fmla="*/ 8878 h 70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1282" h="7013360">
                <a:moveTo>
                  <a:pt x="1491449" y="8878"/>
                </a:moveTo>
                <a:lnTo>
                  <a:pt x="0" y="7013360"/>
                </a:lnTo>
                <a:lnTo>
                  <a:pt x="4261282" y="7004482"/>
                </a:lnTo>
                <a:cubicBezTo>
                  <a:pt x="4258323" y="4669655"/>
                  <a:pt x="4255363" y="2334827"/>
                  <a:pt x="4252404" y="0"/>
                </a:cubicBezTo>
                <a:lnTo>
                  <a:pt x="1491449" y="8878"/>
                </a:lnTo>
                <a:close/>
              </a:path>
            </a:pathLst>
          </a:custGeom>
          <a:solidFill>
            <a:srgbClr val="FFFFFF">
              <a:alpha val="5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57 Rectángulo"/>
          <p:cNvSpPr/>
          <p:nvPr userDrawn="1"/>
        </p:nvSpPr>
        <p:spPr>
          <a:xfrm>
            <a:off x="1" y="603017"/>
            <a:ext cx="6444208" cy="1616400"/>
          </a:xfrm>
          <a:prstGeom prst="rect">
            <a:avLst/>
          </a:prstGeom>
          <a:gradFill>
            <a:gsLst>
              <a:gs pos="24000">
                <a:srgbClr val="041E42">
                  <a:alpha val="95000"/>
                </a:srgbClr>
              </a:gs>
              <a:gs pos="100000">
                <a:srgbClr val="199E9E">
                  <a:alpha val="95000"/>
                </a:srgbClr>
              </a:gs>
            </a:gsLst>
            <a:lin ang="198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7 Rectángulo"/>
          <p:cNvSpPr/>
          <p:nvPr userDrawn="1"/>
        </p:nvSpPr>
        <p:spPr>
          <a:xfrm>
            <a:off x="6002295" y="596655"/>
            <a:ext cx="3142705" cy="1622761"/>
          </a:xfrm>
          <a:custGeom>
            <a:avLst/>
            <a:gdLst>
              <a:gd name="connsiteX0" fmla="*/ 0 w 3240360"/>
              <a:gd name="connsiteY0" fmla="*/ 0 h 1615734"/>
              <a:gd name="connsiteX1" fmla="*/ 3240360 w 3240360"/>
              <a:gd name="connsiteY1" fmla="*/ 0 h 1615734"/>
              <a:gd name="connsiteX2" fmla="*/ 3240360 w 3240360"/>
              <a:gd name="connsiteY2" fmla="*/ 1615734 h 1615734"/>
              <a:gd name="connsiteX3" fmla="*/ 0 w 3240360"/>
              <a:gd name="connsiteY3" fmla="*/ 1615734 h 1615734"/>
              <a:gd name="connsiteX4" fmla="*/ 0 w 3240360"/>
              <a:gd name="connsiteY4" fmla="*/ 0 h 1615734"/>
              <a:gd name="connsiteX0" fmla="*/ 417251 w 3240360"/>
              <a:gd name="connsiteY0" fmla="*/ 0 h 1615734"/>
              <a:gd name="connsiteX1" fmla="*/ 3240360 w 3240360"/>
              <a:gd name="connsiteY1" fmla="*/ 0 h 1615734"/>
              <a:gd name="connsiteX2" fmla="*/ 3240360 w 3240360"/>
              <a:gd name="connsiteY2" fmla="*/ 1615734 h 1615734"/>
              <a:gd name="connsiteX3" fmla="*/ 0 w 3240360"/>
              <a:gd name="connsiteY3" fmla="*/ 1615734 h 1615734"/>
              <a:gd name="connsiteX4" fmla="*/ 417251 w 3240360"/>
              <a:gd name="connsiteY4" fmla="*/ 0 h 1615734"/>
              <a:gd name="connsiteX0" fmla="*/ 319596 w 3142705"/>
              <a:gd name="connsiteY0" fmla="*/ 0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19596 w 3142705"/>
              <a:gd name="connsiteY4" fmla="*/ 0 h 1615734"/>
              <a:gd name="connsiteX0" fmla="*/ 331667 w 3142705"/>
              <a:gd name="connsiteY0" fmla="*/ 0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31667 w 3142705"/>
              <a:gd name="connsiteY4" fmla="*/ 0 h 1615734"/>
              <a:gd name="connsiteX0" fmla="*/ 334685 w 3142705"/>
              <a:gd name="connsiteY0" fmla="*/ 3017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34685 w 3142705"/>
              <a:gd name="connsiteY4" fmla="*/ 3017 h 1615734"/>
              <a:gd name="connsiteX0" fmla="*/ 334685 w 3142705"/>
              <a:gd name="connsiteY0" fmla="*/ 0 h 1616247"/>
              <a:gd name="connsiteX1" fmla="*/ 3142705 w 3142705"/>
              <a:gd name="connsiteY1" fmla="*/ 513 h 1616247"/>
              <a:gd name="connsiteX2" fmla="*/ 3142705 w 3142705"/>
              <a:gd name="connsiteY2" fmla="*/ 1616247 h 1616247"/>
              <a:gd name="connsiteX3" fmla="*/ 0 w 3142705"/>
              <a:gd name="connsiteY3" fmla="*/ 1616247 h 1616247"/>
              <a:gd name="connsiteX4" fmla="*/ 334685 w 3142705"/>
              <a:gd name="connsiteY4" fmla="*/ 0 h 161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2705" h="1616247">
                <a:moveTo>
                  <a:pt x="334685" y="0"/>
                </a:moveTo>
                <a:lnTo>
                  <a:pt x="3142705" y="513"/>
                </a:lnTo>
                <a:lnTo>
                  <a:pt x="3142705" y="1616247"/>
                </a:lnTo>
                <a:lnTo>
                  <a:pt x="0" y="1616247"/>
                </a:lnTo>
                <a:lnTo>
                  <a:pt x="334685" y="0"/>
                </a:lnTo>
                <a:close/>
              </a:path>
            </a:pathLst>
          </a:cu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8 Rectángulo"/>
          <p:cNvSpPr/>
          <p:nvPr userDrawn="1"/>
        </p:nvSpPr>
        <p:spPr>
          <a:xfrm>
            <a:off x="0" y="2219003"/>
            <a:ext cx="6000159" cy="618467"/>
          </a:xfrm>
          <a:custGeom>
            <a:avLst/>
            <a:gdLst>
              <a:gd name="connsiteX0" fmla="*/ 0 w 5995447"/>
              <a:gd name="connsiteY0" fmla="*/ 0 h 618466"/>
              <a:gd name="connsiteX1" fmla="*/ 5995447 w 5995447"/>
              <a:gd name="connsiteY1" fmla="*/ 0 h 618466"/>
              <a:gd name="connsiteX2" fmla="*/ 5995447 w 5995447"/>
              <a:gd name="connsiteY2" fmla="*/ 618466 h 618466"/>
              <a:gd name="connsiteX3" fmla="*/ 0 w 5995447"/>
              <a:gd name="connsiteY3" fmla="*/ 618466 h 618466"/>
              <a:gd name="connsiteX4" fmla="*/ 0 w 5995447"/>
              <a:gd name="connsiteY4" fmla="*/ 0 h 618466"/>
              <a:gd name="connsiteX0" fmla="*/ 0 w 5995447"/>
              <a:gd name="connsiteY0" fmla="*/ 0 h 618466"/>
              <a:gd name="connsiteX1" fmla="*/ 5995447 w 5995447"/>
              <a:gd name="connsiteY1" fmla="*/ 0 h 618466"/>
              <a:gd name="connsiteX2" fmla="*/ 5868185 w 5995447"/>
              <a:gd name="connsiteY2" fmla="*/ 609040 h 618466"/>
              <a:gd name="connsiteX3" fmla="*/ 0 w 5995447"/>
              <a:gd name="connsiteY3" fmla="*/ 618466 h 618466"/>
              <a:gd name="connsiteX4" fmla="*/ 0 w 5995447"/>
              <a:gd name="connsiteY4" fmla="*/ 0 h 618466"/>
              <a:gd name="connsiteX0" fmla="*/ 0 w 5995447"/>
              <a:gd name="connsiteY0" fmla="*/ 0 h 618466"/>
              <a:gd name="connsiteX1" fmla="*/ 5995447 w 5995447"/>
              <a:gd name="connsiteY1" fmla="*/ 0 h 618466"/>
              <a:gd name="connsiteX2" fmla="*/ 5863471 w 5995447"/>
              <a:gd name="connsiteY2" fmla="*/ 613753 h 618466"/>
              <a:gd name="connsiteX3" fmla="*/ 0 w 5995447"/>
              <a:gd name="connsiteY3" fmla="*/ 618466 h 618466"/>
              <a:gd name="connsiteX4" fmla="*/ 0 w 5995447"/>
              <a:gd name="connsiteY4" fmla="*/ 0 h 618466"/>
              <a:gd name="connsiteX0" fmla="*/ 0 w 5995447"/>
              <a:gd name="connsiteY0" fmla="*/ 0 h 618467"/>
              <a:gd name="connsiteX1" fmla="*/ 5995447 w 5995447"/>
              <a:gd name="connsiteY1" fmla="*/ 0 h 618467"/>
              <a:gd name="connsiteX2" fmla="*/ 5858761 w 5995447"/>
              <a:gd name="connsiteY2" fmla="*/ 618467 h 618467"/>
              <a:gd name="connsiteX3" fmla="*/ 0 w 5995447"/>
              <a:gd name="connsiteY3" fmla="*/ 618466 h 618467"/>
              <a:gd name="connsiteX4" fmla="*/ 0 w 5995447"/>
              <a:gd name="connsiteY4" fmla="*/ 0 h 61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5447" h="618467">
                <a:moveTo>
                  <a:pt x="0" y="0"/>
                </a:moveTo>
                <a:lnTo>
                  <a:pt x="5995447" y="0"/>
                </a:lnTo>
                <a:lnTo>
                  <a:pt x="5858761" y="618467"/>
                </a:lnTo>
                <a:lnTo>
                  <a:pt x="0" y="61846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5000">
                <a:srgbClr val="041E42">
                  <a:alpha val="55000"/>
                </a:srgbClr>
              </a:gs>
              <a:gs pos="100000">
                <a:srgbClr val="199E9E">
                  <a:alpha val="55000"/>
                </a:srgbClr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1" name="60 Imagen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248" y="969666"/>
            <a:ext cx="937931" cy="787863"/>
          </a:xfrm>
          <a:prstGeom prst="rect">
            <a:avLst/>
          </a:prstGeom>
        </p:spPr>
      </p:pic>
      <p:sp>
        <p:nvSpPr>
          <p:cNvPr id="62" name="1 Título"/>
          <p:cNvSpPr>
            <a:spLocks noGrp="1"/>
          </p:cNvSpPr>
          <p:nvPr>
            <p:ph type="ctrTitle" hasCustomPrompt="1"/>
          </p:nvPr>
        </p:nvSpPr>
        <p:spPr>
          <a:xfrm>
            <a:off x="515938" y="977672"/>
            <a:ext cx="5484221" cy="89255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lang="es-ES" sz="2600" b="1" kern="1200" smtClean="0">
                <a:ln w="3175">
                  <a:noFill/>
                </a:ln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TÍTULO DE LA PRESENTACIÓN MAYÚSCULAS</a:t>
            </a:r>
            <a:endParaRPr kumimoji="0" lang="es-ES" sz="2600" b="1" i="0" u="none" strike="noStrike" kern="1200" cap="none" spc="0" normalizeH="0" baseline="0" noProof="0" dirty="0">
              <a:ln w="3175"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480991" y="2300970"/>
            <a:ext cx="5126636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lang="es-ES" sz="2200" kern="1200" dirty="0">
                <a:ln w="1905">
                  <a:noFill/>
                </a:ln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 w="190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Área de Negocio</a:t>
            </a:r>
            <a:endParaRPr kumimoji="0" lang="es-ES" sz="2200" b="0" i="0" u="none" strike="noStrike" kern="1200" cap="none" spc="0" normalizeH="0" baseline="0" noProof="0" dirty="0">
              <a:ln w="1905"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7" name="66 CuadroTexto"/>
          <p:cNvSpPr txBox="1"/>
          <p:nvPr userDrawn="1"/>
        </p:nvSpPr>
        <p:spPr>
          <a:xfrm>
            <a:off x="77687" y="647541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©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4867" y="6460299"/>
            <a:ext cx="7503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ES" smtClean="0"/>
              <a:t>Repsol S.A. Asfaltos. Noviembre 2012</a:t>
            </a:r>
            <a:endParaRPr lang="es-ES" kern="0" dirty="0"/>
          </a:p>
        </p:txBody>
      </p:sp>
    </p:spTree>
    <p:extLst>
      <p:ext uri="{BB962C8B-B14F-4D97-AF65-F5344CB8AC3E}">
        <p14:creationId xmlns:p14="http://schemas.microsoft.com/office/powerpoint/2010/main" val="3395345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gra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14 Conector recto"/>
          <p:cNvCxnSpPr/>
          <p:nvPr userDrawn="1"/>
        </p:nvCxnSpPr>
        <p:spPr>
          <a:xfrm flipH="1">
            <a:off x="542611" y="-61025"/>
            <a:ext cx="284803" cy="1286924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819673" y="506438"/>
            <a:ext cx="6632647" cy="523220"/>
          </a:xfrm>
        </p:spPr>
        <p:txBody>
          <a:bodyPr wrap="square" anchor="t">
            <a:spAutoFit/>
          </a:bodyPr>
          <a:lstStyle>
            <a:lvl1pPr algn="l">
              <a:defRPr lang="es-ES" sz="2800" b="1" kern="1200" spc="-11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dirty="0" smtClean="0"/>
              <a:t>TÍTULO DE LA DIAPOSITIVA</a:t>
            </a:r>
            <a:endParaRPr lang="es-ES" dirty="0"/>
          </a:p>
        </p:txBody>
      </p:sp>
      <p:sp>
        <p:nvSpPr>
          <p:cNvPr id="17" name="2 Subtítulo"/>
          <p:cNvSpPr>
            <a:spLocks noGrp="1"/>
          </p:cNvSpPr>
          <p:nvPr>
            <p:ph type="subTitle" idx="13" hasCustomPrompt="1"/>
          </p:nvPr>
        </p:nvSpPr>
        <p:spPr>
          <a:xfrm>
            <a:off x="822251" y="858052"/>
            <a:ext cx="6630409" cy="492443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s-ES" sz="2600" kern="120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Segunda línea </a:t>
            </a:r>
            <a:endParaRPr lang="es-ES" dirty="0"/>
          </a:p>
        </p:txBody>
      </p:sp>
      <p:sp>
        <p:nvSpPr>
          <p:cNvPr id="26" name="2 Marcador de contenido"/>
          <p:cNvSpPr>
            <a:spLocks noGrp="1" noChangeAspect="1"/>
          </p:cNvSpPr>
          <p:nvPr>
            <p:ph sz="half" idx="18" hasCustomPrompt="1"/>
          </p:nvPr>
        </p:nvSpPr>
        <p:spPr>
          <a:xfrm>
            <a:off x="827415" y="1590700"/>
            <a:ext cx="7626157" cy="4428000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insertar gráfico</a:t>
            </a:r>
            <a:endParaRPr lang="es-ES" dirty="0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959" y="474879"/>
            <a:ext cx="906353" cy="761337"/>
          </a:xfrm>
          <a:prstGeom prst="rect">
            <a:avLst/>
          </a:prstGeom>
        </p:spPr>
      </p:pic>
      <p:sp>
        <p:nvSpPr>
          <p:cNvPr id="11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4867" y="6460299"/>
            <a:ext cx="7503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 dirty="0" smtClean="0"/>
              <a:t>Repsol S.A. Asfaltos JULIO 2013</a:t>
            </a:r>
            <a:endParaRPr lang="es-ES" kern="0" dirty="0"/>
          </a:p>
        </p:txBody>
      </p:sp>
      <p:sp>
        <p:nvSpPr>
          <p:cNvPr id="14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812811" y="6465633"/>
            <a:ext cx="1292620" cy="365125"/>
          </a:xfrm>
        </p:spPr>
        <p:txBody>
          <a:bodyPr/>
          <a:lstStyle>
            <a:lvl1pPr>
              <a:defRPr lang="es-ES" sz="1200" b="0" kern="1200" spc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9D989F8-62E6-4F2E-ACE7-0F41997FBF5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672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-9939" y="0"/>
            <a:ext cx="915393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3 Rectángulo"/>
          <p:cNvSpPr/>
          <p:nvPr userDrawn="1"/>
        </p:nvSpPr>
        <p:spPr>
          <a:xfrm>
            <a:off x="-9939" y="4612453"/>
            <a:ext cx="5936037" cy="976787"/>
          </a:xfrm>
          <a:custGeom>
            <a:avLst/>
            <a:gdLst>
              <a:gd name="connsiteX0" fmla="*/ 0 w 6439710"/>
              <a:gd name="connsiteY0" fmla="*/ 0 h 1978446"/>
              <a:gd name="connsiteX1" fmla="*/ 6439710 w 6439710"/>
              <a:gd name="connsiteY1" fmla="*/ 0 h 1978446"/>
              <a:gd name="connsiteX2" fmla="*/ 6439710 w 6439710"/>
              <a:gd name="connsiteY2" fmla="*/ 1978446 h 1978446"/>
              <a:gd name="connsiteX3" fmla="*/ 0 w 6439710"/>
              <a:gd name="connsiteY3" fmla="*/ 1978446 h 1978446"/>
              <a:gd name="connsiteX4" fmla="*/ 0 w 6439710"/>
              <a:gd name="connsiteY4" fmla="*/ 0 h 1978446"/>
              <a:gd name="connsiteX0" fmla="*/ 0 w 6887182"/>
              <a:gd name="connsiteY0" fmla="*/ 0 h 1978446"/>
              <a:gd name="connsiteX1" fmla="*/ 6887182 w 6887182"/>
              <a:gd name="connsiteY1" fmla="*/ 0 h 1978446"/>
              <a:gd name="connsiteX2" fmla="*/ 6439710 w 6887182"/>
              <a:gd name="connsiteY2" fmla="*/ 1978446 h 1978446"/>
              <a:gd name="connsiteX3" fmla="*/ 0 w 6887182"/>
              <a:gd name="connsiteY3" fmla="*/ 1978446 h 1978446"/>
              <a:gd name="connsiteX4" fmla="*/ 0 w 6887182"/>
              <a:gd name="connsiteY4" fmla="*/ 0 h 1978446"/>
              <a:gd name="connsiteX0" fmla="*/ 0 w 7167050"/>
              <a:gd name="connsiteY0" fmla="*/ 0 h 1978446"/>
              <a:gd name="connsiteX1" fmla="*/ 7167050 w 7167050"/>
              <a:gd name="connsiteY1" fmla="*/ 0 h 1978446"/>
              <a:gd name="connsiteX2" fmla="*/ 6439710 w 7167050"/>
              <a:gd name="connsiteY2" fmla="*/ 1978446 h 1978446"/>
              <a:gd name="connsiteX3" fmla="*/ 0 w 7167050"/>
              <a:gd name="connsiteY3" fmla="*/ 1978446 h 1978446"/>
              <a:gd name="connsiteX4" fmla="*/ 0 w 7167050"/>
              <a:gd name="connsiteY4" fmla="*/ 0 h 1978446"/>
              <a:gd name="connsiteX0" fmla="*/ 0 w 6911076"/>
              <a:gd name="connsiteY0" fmla="*/ 0 h 1978446"/>
              <a:gd name="connsiteX1" fmla="*/ 6911076 w 6911076"/>
              <a:gd name="connsiteY1" fmla="*/ 8895 h 1978446"/>
              <a:gd name="connsiteX2" fmla="*/ 6439710 w 6911076"/>
              <a:gd name="connsiteY2" fmla="*/ 1978446 h 1978446"/>
              <a:gd name="connsiteX3" fmla="*/ 0 w 6911076"/>
              <a:gd name="connsiteY3" fmla="*/ 1978446 h 1978446"/>
              <a:gd name="connsiteX4" fmla="*/ 0 w 6911076"/>
              <a:gd name="connsiteY4" fmla="*/ 0 h 1978446"/>
              <a:gd name="connsiteX0" fmla="*/ 0 w 6832315"/>
              <a:gd name="connsiteY0" fmla="*/ 0 h 1978446"/>
              <a:gd name="connsiteX1" fmla="*/ 6832315 w 6832315"/>
              <a:gd name="connsiteY1" fmla="*/ 8895 h 1978446"/>
              <a:gd name="connsiteX2" fmla="*/ 6439710 w 6832315"/>
              <a:gd name="connsiteY2" fmla="*/ 1978446 h 1978446"/>
              <a:gd name="connsiteX3" fmla="*/ 0 w 6832315"/>
              <a:gd name="connsiteY3" fmla="*/ 1978446 h 1978446"/>
              <a:gd name="connsiteX4" fmla="*/ 0 w 6832315"/>
              <a:gd name="connsiteY4" fmla="*/ 0 h 1978446"/>
              <a:gd name="connsiteX0" fmla="*/ 0 w 6884822"/>
              <a:gd name="connsiteY0" fmla="*/ 2 h 1978448"/>
              <a:gd name="connsiteX1" fmla="*/ 6884822 w 6884822"/>
              <a:gd name="connsiteY1" fmla="*/ 0 h 1978448"/>
              <a:gd name="connsiteX2" fmla="*/ 6439710 w 6884822"/>
              <a:gd name="connsiteY2" fmla="*/ 1978448 h 1978448"/>
              <a:gd name="connsiteX3" fmla="*/ 0 w 6884822"/>
              <a:gd name="connsiteY3" fmla="*/ 1978448 h 1978448"/>
              <a:gd name="connsiteX4" fmla="*/ 0 w 6884822"/>
              <a:gd name="connsiteY4" fmla="*/ 2 h 1978448"/>
              <a:gd name="connsiteX0" fmla="*/ 0 w 6879407"/>
              <a:gd name="connsiteY0" fmla="*/ 0 h 1978446"/>
              <a:gd name="connsiteX1" fmla="*/ 6879407 w 6879407"/>
              <a:gd name="connsiteY1" fmla="*/ 7338 h 1978446"/>
              <a:gd name="connsiteX2" fmla="*/ 6439710 w 6879407"/>
              <a:gd name="connsiteY2" fmla="*/ 1978446 h 1978446"/>
              <a:gd name="connsiteX3" fmla="*/ 0 w 6879407"/>
              <a:gd name="connsiteY3" fmla="*/ 1978446 h 1978446"/>
              <a:gd name="connsiteX4" fmla="*/ 0 w 6879407"/>
              <a:gd name="connsiteY4" fmla="*/ 0 h 1978446"/>
              <a:gd name="connsiteX0" fmla="*/ 0 w 6884744"/>
              <a:gd name="connsiteY0" fmla="*/ 0 h 1978446"/>
              <a:gd name="connsiteX1" fmla="*/ 6884744 w 6884744"/>
              <a:gd name="connsiteY1" fmla="*/ 7338 h 1978446"/>
              <a:gd name="connsiteX2" fmla="*/ 6439710 w 6884744"/>
              <a:gd name="connsiteY2" fmla="*/ 1978446 h 1978446"/>
              <a:gd name="connsiteX3" fmla="*/ 0 w 6884744"/>
              <a:gd name="connsiteY3" fmla="*/ 1978446 h 1978446"/>
              <a:gd name="connsiteX4" fmla="*/ 0 w 6884744"/>
              <a:gd name="connsiteY4" fmla="*/ 0 h 1978446"/>
              <a:gd name="connsiteX0" fmla="*/ 0 w 6879407"/>
              <a:gd name="connsiteY0" fmla="*/ 0 h 1978446"/>
              <a:gd name="connsiteX1" fmla="*/ 6879407 w 6879407"/>
              <a:gd name="connsiteY1" fmla="*/ 22017 h 1978446"/>
              <a:gd name="connsiteX2" fmla="*/ 6439710 w 6879407"/>
              <a:gd name="connsiteY2" fmla="*/ 1978446 h 1978446"/>
              <a:gd name="connsiteX3" fmla="*/ 0 w 6879407"/>
              <a:gd name="connsiteY3" fmla="*/ 1978446 h 1978446"/>
              <a:gd name="connsiteX4" fmla="*/ 0 w 6879407"/>
              <a:gd name="connsiteY4" fmla="*/ 0 h 1978446"/>
              <a:gd name="connsiteX0" fmla="*/ 0 w 6879407"/>
              <a:gd name="connsiteY0" fmla="*/ 14681 h 1993127"/>
              <a:gd name="connsiteX1" fmla="*/ 6879407 w 6879407"/>
              <a:gd name="connsiteY1" fmla="*/ 0 h 1993127"/>
              <a:gd name="connsiteX2" fmla="*/ 6439710 w 6879407"/>
              <a:gd name="connsiteY2" fmla="*/ 1993127 h 1993127"/>
              <a:gd name="connsiteX3" fmla="*/ 0 w 6879407"/>
              <a:gd name="connsiteY3" fmla="*/ 1993127 h 1993127"/>
              <a:gd name="connsiteX4" fmla="*/ 0 w 6879407"/>
              <a:gd name="connsiteY4" fmla="*/ 14681 h 1993127"/>
              <a:gd name="connsiteX0" fmla="*/ 0 w 6868733"/>
              <a:gd name="connsiteY0" fmla="*/ 0 h 1978446"/>
              <a:gd name="connsiteX1" fmla="*/ 6868733 w 6868733"/>
              <a:gd name="connsiteY1" fmla="*/ 14677 h 1978446"/>
              <a:gd name="connsiteX2" fmla="*/ 6439710 w 6868733"/>
              <a:gd name="connsiteY2" fmla="*/ 1978446 h 1978446"/>
              <a:gd name="connsiteX3" fmla="*/ 0 w 6868733"/>
              <a:gd name="connsiteY3" fmla="*/ 1978446 h 1978446"/>
              <a:gd name="connsiteX4" fmla="*/ 0 w 6868733"/>
              <a:gd name="connsiteY4" fmla="*/ 0 h 1978446"/>
              <a:gd name="connsiteX0" fmla="*/ 0 w 6868733"/>
              <a:gd name="connsiteY0" fmla="*/ 7341 h 1985787"/>
              <a:gd name="connsiteX1" fmla="*/ 6868733 w 6868733"/>
              <a:gd name="connsiteY1" fmla="*/ 0 h 1985787"/>
              <a:gd name="connsiteX2" fmla="*/ 6439710 w 6868733"/>
              <a:gd name="connsiteY2" fmla="*/ 1985787 h 1985787"/>
              <a:gd name="connsiteX3" fmla="*/ 0 w 6868733"/>
              <a:gd name="connsiteY3" fmla="*/ 1985787 h 1985787"/>
              <a:gd name="connsiteX4" fmla="*/ 0 w 6868733"/>
              <a:gd name="connsiteY4" fmla="*/ 7341 h 1985787"/>
              <a:gd name="connsiteX0" fmla="*/ 0 w 6863396"/>
              <a:gd name="connsiteY0" fmla="*/ 0 h 1978446"/>
              <a:gd name="connsiteX1" fmla="*/ 6863396 w 6863396"/>
              <a:gd name="connsiteY1" fmla="*/ 14678 h 1978446"/>
              <a:gd name="connsiteX2" fmla="*/ 6439710 w 6863396"/>
              <a:gd name="connsiteY2" fmla="*/ 1978446 h 1978446"/>
              <a:gd name="connsiteX3" fmla="*/ 0 w 6863396"/>
              <a:gd name="connsiteY3" fmla="*/ 1978446 h 1978446"/>
              <a:gd name="connsiteX4" fmla="*/ 0 w 6863396"/>
              <a:gd name="connsiteY4" fmla="*/ 0 h 1978446"/>
              <a:gd name="connsiteX0" fmla="*/ 0 w 6863396"/>
              <a:gd name="connsiteY0" fmla="*/ 14680 h 1963768"/>
              <a:gd name="connsiteX1" fmla="*/ 6863396 w 6863396"/>
              <a:gd name="connsiteY1" fmla="*/ 0 h 1963768"/>
              <a:gd name="connsiteX2" fmla="*/ 6439710 w 6863396"/>
              <a:gd name="connsiteY2" fmla="*/ 1963768 h 1963768"/>
              <a:gd name="connsiteX3" fmla="*/ 0 w 6863396"/>
              <a:gd name="connsiteY3" fmla="*/ 1963768 h 1963768"/>
              <a:gd name="connsiteX4" fmla="*/ 0 w 6863396"/>
              <a:gd name="connsiteY4" fmla="*/ 14680 h 1963768"/>
              <a:gd name="connsiteX0" fmla="*/ 0 w 6868733"/>
              <a:gd name="connsiteY0" fmla="*/ 2 h 1963768"/>
              <a:gd name="connsiteX1" fmla="*/ 6868733 w 6868733"/>
              <a:gd name="connsiteY1" fmla="*/ 0 h 1963768"/>
              <a:gd name="connsiteX2" fmla="*/ 6445047 w 6868733"/>
              <a:gd name="connsiteY2" fmla="*/ 1963768 h 1963768"/>
              <a:gd name="connsiteX3" fmla="*/ 5337 w 6868733"/>
              <a:gd name="connsiteY3" fmla="*/ 1963768 h 1963768"/>
              <a:gd name="connsiteX4" fmla="*/ 0 w 6868733"/>
              <a:gd name="connsiteY4" fmla="*/ 2 h 1963768"/>
              <a:gd name="connsiteX0" fmla="*/ 0 w 7013689"/>
              <a:gd name="connsiteY0" fmla="*/ 2 h 1963768"/>
              <a:gd name="connsiteX1" fmla="*/ 7013689 w 7013689"/>
              <a:gd name="connsiteY1" fmla="*/ 0 h 1963768"/>
              <a:gd name="connsiteX2" fmla="*/ 6445047 w 7013689"/>
              <a:gd name="connsiteY2" fmla="*/ 1963768 h 1963768"/>
              <a:gd name="connsiteX3" fmla="*/ 5337 w 7013689"/>
              <a:gd name="connsiteY3" fmla="*/ 1963768 h 1963768"/>
              <a:gd name="connsiteX4" fmla="*/ 0 w 7013689"/>
              <a:gd name="connsiteY4" fmla="*/ 2 h 196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3689" h="1963768">
                <a:moveTo>
                  <a:pt x="0" y="2"/>
                </a:moveTo>
                <a:lnTo>
                  <a:pt x="7013689" y="0"/>
                </a:lnTo>
                <a:lnTo>
                  <a:pt x="6445047" y="1963768"/>
                </a:lnTo>
                <a:lnTo>
                  <a:pt x="5337" y="1963768"/>
                </a:lnTo>
                <a:lnTo>
                  <a:pt x="0" y="2"/>
                </a:lnTo>
                <a:close/>
              </a:path>
            </a:pathLst>
          </a:custGeom>
          <a:gradFill>
            <a:gsLst>
              <a:gs pos="24000">
                <a:srgbClr val="041E42"/>
              </a:gs>
              <a:gs pos="100000">
                <a:srgbClr val="199E9E"/>
              </a:gs>
            </a:gsLst>
            <a:lin ang="198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7 Rectángulo"/>
          <p:cNvSpPr/>
          <p:nvPr userDrawn="1"/>
        </p:nvSpPr>
        <p:spPr>
          <a:xfrm>
            <a:off x="5436094" y="4357213"/>
            <a:ext cx="3707905" cy="1232027"/>
          </a:xfrm>
          <a:custGeom>
            <a:avLst/>
            <a:gdLst>
              <a:gd name="connsiteX0" fmla="*/ 0 w 3240360"/>
              <a:gd name="connsiteY0" fmla="*/ 0 h 1615734"/>
              <a:gd name="connsiteX1" fmla="*/ 3240360 w 3240360"/>
              <a:gd name="connsiteY1" fmla="*/ 0 h 1615734"/>
              <a:gd name="connsiteX2" fmla="*/ 3240360 w 3240360"/>
              <a:gd name="connsiteY2" fmla="*/ 1615734 h 1615734"/>
              <a:gd name="connsiteX3" fmla="*/ 0 w 3240360"/>
              <a:gd name="connsiteY3" fmla="*/ 1615734 h 1615734"/>
              <a:gd name="connsiteX4" fmla="*/ 0 w 3240360"/>
              <a:gd name="connsiteY4" fmla="*/ 0 h 1615734"/>
              <a:gd name="connsiteX0" fmla="*/ 417251 w 3240360"/>
              <a:gd name="connsiteY0" fmla="*/ 0 h 1615734"/>
              <a:gd name="connsiteX1" fmla="*/ 3240360 w 3240360"/>
              <a:gd name="connsiteY1" fmla="*/ 0 h 1615734"/>
              <a:gd name="connsiteX2" fmla="*/ 3240360 w 3240360"/>
              <a:gd name="connsiteY2" fmla="*/ 1615734 h 1615734"/>
              <a:gd name="connsiteX3" fmla="*/ 0 w 3240360"/>
              <a:gd name="connsiteY3" fmla="*/ 1615734 h 1615734"/>
              <a:gd name="connsiteX4" fmla="*/ 417251 w 3240360"/>
              <a:gd name="connsiteY4" fmla="*/ 0 h 1615734"/>
              <a:gd name="connsiteX0" fmla="*/ 319596 w 3142705"/>
              <a:gd name="connsiteY0" fmla="*/ 0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19596 w 3142705"/>
              <a:gd name="connsiteY4" fmla="*/ 0 h 1615734"/>
              <a:gd name="connsiteX0" fmla="*/ 331667 w 3142705"/>
              <a:gd name="connsiteY0" fmla="*/ 0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31667 w 3142705"/>
              <a:gd name="connsiteY4" fmla="*/ 0 h 1615734"/>
              <a:gd name="connsiteX0" fmla="*/ 334685 w 3142705"/>
              <a:gd name="connsiteY0" fmla="*/ 3017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34685 w 3142705"/>
              <a:gd name="connsiteY4" fmla="*/ 3017 h 1615734"/>
              <a:gd name="connsiteX0" fmla="*/ 334685 w 3142705"/>
              <a:gd name="connsiteY0" fmla="*/ 0 h 1616247"/>
              <a:gd name="connsiteX1" fmla="*/ 3142705 w 3142705"/>
              <a:gd name="connsiteY1" fmla="*/ 513 h 1616247"/>
              <a:gd name="connsiteX2" fmla="*/ 3142705 w 3142705"/>
              <a:gd name="connsiteY2" fmla="*/ 1616247 h 1616247"/>
              <a:gd name="connsiteX3" fmla="*/ 0 w 3142705"/>
              <a:gd name="connsiteY3" fmla="*/ 1616247 h 1616247"/>
              <a:gd name="connsiteX4" fmla="*/ 334685 w 3142705"/>
              <a:gd name="connsiteY4" fmla="*/ 0 h 1616247"/>
              <a:gd name="connsiteX0" fmla="*/ 542404 w 3350424"/>
              <a:gd name="connsiteY0" fmla="*/ 0 h 1616247"/>
              <a:gd name="connsiteX1" fmla="*/ 3350424 w 3350424"/>
              <a:gd name="connsiteY1" fmla="*/ 513 h 1616247"/>
              <a:gd name="connsiteX2" fmla="*/ 3350424 w 3350424"/>
              <a:gd name="connsiteY2" fmla="*/ 1616247 h 1616247"/>
              <a:gd name="connsiteX3" fmla="*/ 0 w 3350424"/>
              <a:gd name="connsiteY3" fmla="*/ 1616247 h 1616247"/>
              <a:gd name="connsiteX4" fmla="*/ 542404 w 3350424"/>
              <a:gd name="connsiteY4" fmla="*/ 0 h 1616247"/>
              <a:gd name="connsiteX0" fmla="*/ 342103 w 3350424"/>
              <a:gd name="connsiteY0" fmla="*/ 6754 h 1615734"/>
              <a:gd name="connsiteX1" fmla="*/ 3350424 w 3350424"/>
              <a:gd name="connsiteY1" fmla="*/ 0 h 1615734"/>
              <a:gd name="connsiteX2" fmla="*/ 3350424 w 3350424"/>
              <a:gd name="connsiteY2" fmla="*/ 1615734 h 1615734"/>
              <a:gd name="connsiteX3" fmla="*/ 0 w 3350424"/>
              <a:gd name="connsiteY3" fmla="*/ 1615734 h 1615734"/>
              <a:gd name="connsiteX4" fmla="*/ 342103 w 3350424"/>
              <a:gd name="connsiteY4" fmla="*/ 6754 h 161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0424" h="1615734">
                <a:moveTo>
                  <a:pt x="342103" y="6754"/>
                </a:moveTo>
                <a:lnTo>
                  <a:pt x="3350424" y="0"/>
                </a:lnTo>
                <a:lnTo>
                  <a:pt x="3350424" y="1615734"/>
                </a:lnTo>
                <a:lnTo>
                  <a:pt x="0" y="1615734"/>
                </a:lnTo>
                <a:lnTo>
                  <a:pt x="342103" y="6754"/>
                </a:lnTo>
                <a:close/>
              </a:path>
            </a:pathLst>
          </a:custGeom>
          <a:solidFill>
            <a:srgbClr val="F2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>
              <a:solidFill>
                <a:schemeClr val="lt1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869" y="4592360"/>
            <a:ext cx="906353" cy="761337"/>
          </a:xfrm>
          <a:prstGeom prst="rect">
            <a:avLst/>
          </a:prstGeom>
        </p:spPr>
      </p:pic>
      <p:sp>
        <p:nvSpPr>
          <p:cNvPr id="13" name="12 CuadroTexto"/>
          <p:cNvSpPr txBox="1"/>
          <p:nvPr userDrawn="1"/>
        </p:nvSpPr>
        <p:spPr>
          <a:xfrm>
            <a:off x="497361" y="4871193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b="1" dirty="0" smtClean="0">
                <a:solidFill>
                  <a:schemeClr val="bg1"/>
                </a:solidFill>
              </a:rPr>
              <a:t>GRACIAS</a:t>
            </a:r>
            <a:endParaRPr lang="es-ES" sz="2600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 userDrawn="1"/>
        </p:nvSpPr>
        <p:spPr>
          <a:xfrm>
            <a:off x="77687" y="647541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©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4867" y="6460299"/>
            <a:ext cx="7503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 dirty="0" smtClean="0"/>
              <a:t>Repsol S.A. Asfaltos. JULIO 2013</a:t>
            </a:r>
            <a:endParaRPr lang="es-ES" kern="0" dirty="0"/>
          </a:p>
        </p:txBody>
      </p:sp>
    </p:spTree>
    <p:extLst>
      <p:ext uri="{BB962C8B-B14F-4D97-AF65-F5344CB8AC3E}">
        <p14:creationId xmlns:p14="http://schemas.microsoft.com/office/powerpoint/2010/main" val="280467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_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3 Rectángulo"/>
          <p:cNvSpPr/>
          <p:nvPr userDrawn="1"/>
        </p:nvSpPr>
        <p:spPr>
          <a:xfrm>
            <a:off x="1" y="1611357"/>
            <a:ext cx="6902664" cy="1978446"/>
          </a:xfrm>
          <a:custGeom>
            <a:avLst/>
            <a:gdLst>
              <a:gd name="connsiteX0" fmla="*/ 0 w 6439710"/>
              <a:gd name="connsiteY0" fmla="*/ 0 h 1978446"/>
              <a:gd name="connsiteX1" fmla="*/ 6439710 w 6439710"/>
              <a:gd name="connsiteY1" fmla="*/ 0 h 1978446"/>
              <a:gd name="connsiteX2" fmla="*/ 6439710 w 6439710"/>
              <a:gd name="connsiteY2" fmla="*/ 1978446 h 1978446"/>
              <a:gd name="connsiteX3" fmla="*/ 0 w 6439710"/>
              <a:gd name="connsiteY3" fmla="*/ 1978446 h 1978446"/>
              <a:gd name="connsiteX4" fmla="*/ 0 w 6439710"/>
              <a:gd name="connsiteY4" fmla="*/ 0 h 1978446"/>
              <a:gd name="connsiteX0" fmla="*/ 0 w 6887182"/>
              <a:gd name="connsiteY0" fmla="*/ 0 h 1978446"/>
              <a:gd name="connsiteX1" fmla="*/ 6887182 w 6887182"/>
              <a:gd name="connsiteY1" fmla="*/ 0 h 1978446"/>
              <a:gd name="connsiteX2" fmla="*/ 6439710 w 6887182"/>
              <a:gd name="connsiteY2" fmla="*/ 1978446 h 1978446"/>
              <a:gd name="connsiteX3" fmla="*/ 0 w 6887182"/>
              <a:gd name="connsiteY3" fmla="*/ 1978446 h 1978446"/>
              <a:gd name="connsiteX4" fmla="*/ 0 w 6887182"/>
              <a:gd name="connsiteY4" fmla="*/ 0 h 197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7182" h="1978446">
                <a:moveTo>
                  <a:pt x="0" y="0"/>
                </a:moveTo>
                <a:lnTo>
                  <a:pt x="6887182" y="0"/>
                </a:lnTo>
                <a:lnTo>
                  <a:pt x="6439710" y="1978446"/>
                </a:lnTo>
                <a:lnTo>
                  <a:pt x="0" y="197844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4000">
                <a:srgbClr val="041E42"/>
              </a:gs>
              <a:gs pos="100000">
                <a:srgbClr val="199E9E"/>
              </a:gs>
            </a:gsLst>
            <a:lin ang="198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7 Rectángulo"/>
          <p:cNvSpPr/>
          <p:nvPr userDrawn="1"/>
        </p:nvSpPr>
        <p:spPr>
          <a:xfrm>
            <a:off x="6453674" y="1611357"/>
            <a:ext cx="2690326" cy="1978446"/>
          </a:xfrm>
          <a:custGeom>
            <a:avLst/>
            <a:gdLst>
              <a:gd name="connsiteX0" fmla="*/ 0 w 3240360"/>
              <a:gd name="connsiteY0" fmla="*/ 0 h 1615734"/>
              <a:gd name="connsiteX1" fmla="*/ 3240360 w 3240360"/>
              <a:gd name="connsiteY1" fmla="*/ 0 h 1615734"/>
              <a:gd name="connsiteX2" fmla="*/ 3240360 w 3240360"/>
              <a:gd name="connsiteY2" fmla="*/ 1615734 h 1615734"/>
              <a:gd name="connsiteX3" fmla="*/ 0 w 3240360"/>
              <a:gd name="connsiteY3" fmla="*/ 1615734 h 1615734"/>
              <a:gd name="connsiteX4" fmla="*/ 0 w 3240360"/>
              <a:gd name="connsiteY4" fmla="*/ 0 h 1615734"/>
              <a:gd name="connsiteX0" fmla="*/ 417251 w 3240360"/>
              <a:gd name="connsiteY0" fmla="*/ 0 h 1615734"/>
              <a:gd name="connsiteX1" fmla="*/ 3240360 w 3240360"/>
              <a:gd name="connsiteY1" fmla="*/ 0 h 1615734"/>
              <a:gd name="connsiteX2" fmla="*/ 3240360 w 3240360"/>
              <a:gd name="connsiteY2" fmla="*/ 1615734 h 1615734"/>
              <a:gd name="connsiteX3" fmla="*/ 0 w 3240360"/>
              <a:gd name="connsiteY3" fmla="*/ 1615734 h 1615734"/>
              <a:gd name="connsiteX4" fmla="*/ 417251 w 3240360"/>
              <a:gd name="connsiteY4" fmla="*/ 0 h 1615734"/>
              <a:gd name="connsiteX0" fmla="*/ 319596 w 3142705"/>
              <a:gd name="connsiteY0" fmla="*/ 0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19596 w 3142705"/>
              <a:gd name="connsiteY4" fmla="*/ 0 h 1615734"/>
              <a:gd name="connsiteX0" fmla="*/ 331667 w 3142705"/>
              <a:gd name="connsiteY0" fmla="*/ 0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31667 w 3142705"/>
              <a:gd name="connsiteY4" fmla="*/ 0 h 1615734"/>
              <a:gd name="connsiteX0" fmla="*/ 334685 w 3142705"/>
              <a:gd name="connsiteY0" fmla="*/ 3017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34685 w 3142705"/>
              <a:gd name="connsiteY4" fmla="*/ 3017 h 1615734"/>
              <a:gd name="connsiteX0" fmla="*/ 334685 w 3142705"/>
              <a:gd name="connsiteY0" fmla="*/ 0 h 1616247"/>
              <a:gd name="connsiteX1" fmla="*/ 3142705 w 3142705"/>
              <a:gd name="connsiteY1" fmla="*/ 513 h 1616247"/>
              <a:gd name="connsiteX2" fmla="*/ 3142705 w 3142705"/>
              <a:gd name="connsiteY2" fmla="*/ 1616247 h 1616247"/>
              <a:gd name="connsiteX3" fmla="*/ 0 w 3142705"/>
              <a:gd name="connsiteY3" fmla="*/ 1616247 h 1616247"/>
              <a:gd name="connsiteX4" fmla="*/ 334685 w 3142705"/>
              <a:gd name="connsiteY4" fmla="*/ 0 h 1616247"/>
              <a:gd name="connsiteX0" fmla="*/ 542404 w 3350424"/>
              <a:gd name="connsiteY0" fmla="*/ 0 h 1616247"/>
              <a:gd name="connsiteX1" fmla="*/ 3350424 w 3350424"/>
              <a:gd name="connsiteY1" fmla="*/ 513 h 1616247"/>
              <a:gd name="connsiteX2" fmla="*/ 3350424 w 3350424"/>
              <a:gd name="connsiteY2" fmla="*/ 1616247 h 1616247"/>
              <a:gd name="connsiteX3" fmla="*/ 0 w 3350424"/>
              <a:gd name="connsiteY3" fmla="*/ 1616247 h 1616247"/>
              <a:gd name="connsiteX4" fmla="*/ 542404 w 3350424"/>
              <a:gd name="connsiteY4" fmla="*/ 0 h 161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0424" h="1616247">
                <a:moveTo>
                  <a:pt x="542404" y="0"/>
                </a:moveTo>
                <a:lnTo>
                  <a:pt x="3350424" y="513"/>
                </a:lnTo>
                <a:lnTo>
                  <a:pt x="3350424" y="1616247"/>
                </a:lnTo>
                <a:lnTo>
                  <a:pt x="0" y="1616247"/>
                </a:lnTo>
                <a:lnTo>
                  <a:pt x="542404" y="0"/>
                </a:lnTo>
                <a:close/>
              </a:path>
            </a:pathLst>
          </a:custGeom>
          <a:solidFill>
            <a:srgbClr val="F2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 noProof="0">
              <a:solidFill>
                <a:schemeClr val="lt1"/>
              </a:solidFill>
            </a:endParaRPr>
          </a:p>
        </p:txBody>
      </p:sp>
      <p:sp>
        <p:nvSpPr>
          <p:cNvPr id="28" name="8 Rectángulo"/>
          <p:cNvSpPr/>
          <p:nvPr userDrawn="1"/>
        </p:nvSpPr>
        <p:spPr>
          <a:xfrm>
            <a:off x="0" y="3589803"/>
            <a:ext cx="6454736" cy="715366"/>
          </a:xfrm>
          <a:custGeom>
            <a:avLst/>
            <a:gdLst>
              <a:gd name="connsiteX0" fmla="*/ 0 w 5995447"/>
              <a:gd name="connsiteY0" fmla="*/ 0 h 618466"/>
              <a:gd name="connsiteX1" fmla="*/ 5995447 w 5995447"/>
              <a:gd name="connsiteY1" fmla="*/ 0 h 618466"/>
              <a:gd name="connsiteX2" fmla="*/ 5995447 w 5995447"/>
              <a:gd name="connsiteY2" fmla="*/ 618466 h 618466"/>
              <a:gd name="connsiteX3" fmla="*/ 0 w 5995447"/>
              <a:gd name="connsiteY3" fmla="*/ 618466 h 618466"/>
              <a:gd name="connsiteX4" fmla="*/ 0 w 5995447"/>
              <a:gd name="connsiteY4" fmla="*/ 0 h 618466"/>
              <a:gd name="connsiteX0" fmla="*/ 0 w 5995447"/>
              <a:gd name="connsiteY0" fmla="*/ 0 h 618466"/>
              <a:gd name="connsiteX1" fmla="*/ 5995447 w 5995447"/>
              <a:gd name="connsiteY1" fmla="*/ 0 h 618466"/>
              <a:gd name="connsiteX2" fmla="*/ 5868185 w 5995447"/>
              <a:gd name="connsiteY2" fmla="*/ 609040 h 618466"/>
              <a:gd name="connsiteX3" fmla="*/ 0 w 5995447"/>
              <a:gd name="connsiteY3" fmla="*/ 618466 h 618466"/>
              <a:gd name="connsiteX4" fmla="*/ 0 w 5995447"/>
              <a:gd name="connsiteY4" fmla="*/ 0 h 618466"/>
              <a:gd name="connsiteX0" fmla="*/ 0 w 5995447"/>
              <a:gd name="connsiteY0" fmla="*/ 0 h 618466"/>
              <a:gd name="connsiteX1" fmla="*/ 5995447 w 5995447"/>
              <a:gd name="connsiteY1" fmla="*/ 0 h 618466"/>
              <a:gd name="connsiteX2" fmla="*/ 5863471 w 5995447"/>
              <a:gd name="connsiteY2" fmla="*/ 613753 h 618466"/>
              <a:gd name="connsiteX3" fmla="*/ 0 w 5995447"/>
              <a:gd name="connsiteY3" fmla="*/ 618466 h 618466"/>
              <a:gd name="connsiteX4" fmla="*/ 0 w 5995447"/>
              <a:gd name="connsiteY4" fmla="*/ 0 h 618466"/>
              <a:gd name="connsiteX0" fmla="*/ 0 w 5995447"/>
              <a:gd name="connsiteY0" fmla="*/ 0 h 618467"/>
              <a:gd name="connsiteX1" fmla="*/ 5995447 w 5995447"/>
              <a:gd name="connsiteY1" fmla="*/ 0 h 618467"/>
              <a:gd name="connsiteX2" fmla="*/ 5858761 w 5995447"/>
              <a:gd name="connsiteY2" fmla="*/ 618467 h 618467"/>
              <a:gd name="connsiteX3" fmla="*/ 0 w 5995447"/>
              <a:gd name="connsiteY3" fmla="*/ 618466 h 618467"/>
              <a:gd name="connsiteX4" fmla="*/ 0 w 5995447"/>
              <a:gd name="connsiteY4" fmla="*/ 0 h 618467"/>
              <a:gd name="connsiteX0" fmla="*/ 0 w 5995447"/>
              <a:gd name="connsiteY0" fmla="*/ 0 h 618467"/>
              <a:gd name="connsiteX1" fmla="*/ 5995447 w 5995447"/>
              <a:gd name="connsiteY1" fmla="*/ 0 h 618467"/>
              <a:gd name="connsiteX2" fmla="*/ 5826648 w 5995447"/>
              <a:gd name="connsiteY2" fmla="*/ 618467 h 618467"/>
              <a:gd name="connsiteX3" fmla="*/ 0 w 5995447"/>
              <a:gd name="connsiteY3" fmla="*/ 618466 h 618467"/>
              <a:gd name="connsiteX4" fmla="*/ 0 w 5995447"/>
              <a:gd name="connsiteY4" fmla="*/ 0 h 618467"/>
              <a:gd name="connsiteX0" fmla="*/ 0 w 5995447"/>
              <a:gd name="connsiteY0" fmla="*/ 0 h 618467"/>
              <a:gd name="connsiteX1" fmla="*/ 5995447 w 5995447"/>
              <a:gd name="connsiteY1" fmla="*/ 0 h 618467"/>
              <a:gd name="connsiteX2" fmla="*/ 5847262 w 5995447"/>
              <a:gd name="connsiteY2" fmla="*/ 618467 h 618467"/>
              <a:gd name="connsiteX3" fmla="*/ 0 w 5995447"/>
              <a:gd name="connsiteY3" fmla="*/ 618466 h 618467"/>
              <a:gd name="connsiteX4" fmla="*/ 0 w 5995447"/>
              <a:gd name="connsiteY4" fmla="*/ 0 h 61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5447" h="618467">
                <a:moveTo>
                  <a:pt x="0" y="0"/>
                </a:moveTo>
                <a:lnTo>
                  <a:pt x="5995447" y="0"/>
                </a:lnTo>
                <a:lnTo>
                  <a:pt x="5847262" y="618467"/>
                </a:lnTo>
                <a:lnTo>
                  <a:pt x="0" y="61846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5000">
                <a:srgbClr val="041E42">
                  <a:alpha val="55000"/>
                </a:srgbClr>
              </a:gs>
              <a:gs pos="100000">
                <a:srgbClr val="199E9E">
                  <a:alpha val="55000"/>
                </a:srgbClr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9" name="28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714" y="2254811"/>
            <a:ext cx="906353" cy="761337"/>
          </a:xfrm>
          <a:prstGeom prst="rect">
            <a:avLst/>
          </a:prstGeom>
        </p:spPr>
      </p:pic>
      <p:sp>
        <p:nvSpPr>
          <p:cNvPr id="30" name="1 Título"/>
          <p:cNvSpPr>
            <a:spLocks noGrp="1"/>
          </p:cNvSpPr>
          <p:nvPr>
            <p:ph type="ctrTitle" hasCustomPrompt="1"/>
          </p:nvPr>
        </p:nvSpPr>
        <p:spPr>
          <a:xfrm>
            <a:off x="499211" y="2207372"/>
            <a:ext cx="5656965" cy="89255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lang="es-ES" sz="2600" b="1" kern="1200" dirty="0">
                <a:ln w="1905">
                  <a:noFill/>
                </a:ln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 w="190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TÍTULO DE LA PRESENTACIÓN MAYÚSCULAS</a:t>
            </a:r>
            <a:endParaRPr kumimoji="0" lang="es-ES" sz="2600" b="1" i="0" u="none" strike="noStrike" kern="1200" cap="none" spc="0" normalizeH="0" baseline="0" noProof="0" dirty="0">
              <a:ln w="1905"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501865" y="3706071"/>
            <a:ext cx="5654311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lang="es-ES" sz="2200" kern="1200" dirty="0">
                <a:ln w="1905">
                  <a:noFill/>
                </a:ln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 w="190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Área de Negocio</a:t>
            </a:r>
            <a:endParaRPr kumimoji="0" lang="es-ES" sz="2200" b="0" i="0" u="none" strike="noStrike" kern="1200" cap="none" spc="0" normalizeH="0" baseline="0" noProof="0" dirty="0">
              <a:ln w="1905"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4867" y="6460299"/>
            <a:ext cx="7503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 smtClean="0"/>
              <a:t>Repsol S.A. Asfaltos. Noviembre 2012</a:t>
            </a:r>
            <a:endParaRPr lang="es-ES" kern="0" dirty="0"/>
          </a:p>
        </p:txBody>
      </p:sp>
    </p:spTree>
    <p:extLst>
      <p:ext uri="{BB962C8B-B14F-4D97-AF65-F5344CB8AC3E}">
        <p14:creationId xmlns:p14="http://schemas.microsoft.com/office/powerpoint/2010/main" val="311581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3 Rectángulo"/>
          <p:cNvSpPr/>
          <p:nvPr userDrawn="1"/>
        </p:nvSpPr>
        <p:spPr>
          <a:xfrm>
            <a:off x="0" y="604291"/>
            <a:ext cx="6516216" cy="976787"/>
          </a:xfrm>
          <a:custGeom>
            <a:avLst/>
            <a:gdLst>
              <a:gd name="connsiteX0" fmla="*/ 0 w 6439710"/>
              <a:gd name="connsiteY0" fmla="*/ 0 h 1978446"/>
              <a:gd name="connsiteX1" fmla="*/ 6439710 w 6439710"/>
              <a:gd name="connsiteY1" fmla="*/ 0 h 1978446"/>
              <a:gd name="connsiteX2" fmla="*/ 6439710 w 6439710"/>
              <a:gd name="connsiteY2" fmla="*/ 1978446 h 1978446"/>
              <a:gd name="connsiteX3" fmla="*/ 0 w 6439710"/>
              <a:gd name="connsiteY3" fmla="*/ 1978446 h 1978446"/>
              <a:gd name="connsiteX4" fmla="*/ 0 w 6439710"/>
              <a:gd name="connsiteY4" fmla="*/ 0 h 1978446"/>
              <a:gd name="connsiteX0" fmla="*/ 0 w 6887182"/>
              <a:gd name="connsiteY0" fmla="*/ 0 h 1978446"/>
              <a:gd name="connsiteX1" fmla="*/ 6887182 w 6887182"/>
              <a:gd name="connsiteY1" fmla="*/ 0 h 1978446"/>
              <a:gd name="connsiteX2" fmla="*/ 6439710 w 6887182"/>
              <a:gd name="connsiteY2" fmla="*/ 1978446 h 1978446"/>
              <a:gd name="connsiteX3" fmla="*/ 0 w 6887182"/>
              <a:gd name="connsiteY3" fmla="*/ 1978446 h 1978446"/>
              <a:gd name="connsiteX4" fmla="*/ 0 w 6887182"/>
              <a:gd name="connsiteY4" fmla="*/ 0 h 1978446"/>
              <a:gd name="connsiteX0" fmla="*/ 0 w 7167050"/>
              <a:gd name="connsiteY0" fmla="*/ 0 h 1978446"/>
              <a:gd name="connsiteX1" fmla="*/ 7167050 w 7167050"/>
              <a:gd name="connsiteY1" fmla="*/ 0 h 1978446"/>
              <a:gd name="connsiteX2" fmla="*/ 6439710 w 7167050"/>
              <a:gd name="connsiteY2" fmla="*/ 1978446 h 1978446"/>
              <a:gd name="connsiteX3" fmla="*/ 0 w 7167050"/>
              <a:gd name="connsiteY3" fmla="*/ 1978446 h 1978446"/>
              <a:gd name="connsiteX4" fmla="*/ 0 w 7167050"/>
              <a:gd name="connsiteY4" fmla="*/ 0 h 1978446"/>
              <a:gd name="connsiteX0" fmla="*/ 0 w 6911076"/>
              <a:gd name="connsiteY0" fmla="*/ 0 h 1978446"/>
              <a:gd name="connsiteX1" fmla="*/ 6911076 w 6911076"/>
              <a:gd name="connsiteY1" fmla="*/ 8895 h 1978446"/>
              <a:gd name="connsiteX2" fmla="*/ 6439710 w 6911076"/>
              <a:gd name="connsiteY2" fmla="*/ 1978446 h 1978446"/>
              <a:gd name="connsiteX3" fmla="*/ 0 w 6911076"/>
              <a:gd name="connsiteY3" fmla="*/ 1978446 h 1978446"/>
              <a:gd name="connsiteX4" fmla="*/ 0 w 6911076"/>
              <a:gd name="connsiteY4" fmla="*/ 0 h 1978446"/>
              <a:gd name="connsiteX0" fmla="*/ 0 w 6832315"/>
              <a:gd name="connsiteY0" fmla="*/ 0 h 1978446"/>
              <a:gd name="connsiteX1" fmla="*/ 6832315 w 6832315"/>
              <a:gd name="connsiteY1" fmla="*/ 8895 h 1978446"/>
              <a:gd name="connsiteX2" fmla="*/ 6439710 w 6832315"/>
              <a:gd name="connsiteY2" fmla="*/ 1978446 h 1978446"/>
              <a:gd name="connsiteX3" fmla="*/ 0 w 6832315"/>
              <a:gd name="connsiteY3" fmla="*/ 1978446 h 1978446"/>
              <a:gd name="connsiteX4" fmla="*/ 0 w 6832315"/>
              <a:gd name="connsiteY4" fmla="*/ 0 h 1978446"/>
              <a:gd name="connsiteX0" fmla="*/ 0 w 6884822"/>
              <a:gd name="connsiteY0" fmla="*/ 2 h 1978448"/>
              <a:gd name="connsiteX1" fmla="*/ 6884822 w 6884822"/>
              <a:gd name="connsiteY1" fmla="*/ 0 h 1978448"/>
              <a:gd name="connsiteX2" fmla="*/ 6439710 w 6884822"/>
              <a:gd name="connsiteY2" fmla="*/ 1978448 h 1978448"/>
              <a:gd name="connsiteX3" fmla="*/ 0 w 6884822"/>
              <a:gd name="connsiteY3" fmla="*/ 1978448 h 1978448"/>
              <a:gd name="connsiteX4" fmla="*/ 0 w 6884822"/>
              <a:gd name="connsiteY4" fmla="*/ 2 h 1978448"/>
              <a:gd name="connsiteX0" fmla="*/ 0 w 6879407"/>
              <a:gd name="connsiteY0" fmla="*/ 0 h 1978446"/>
              <a:gd name="connsiteX1" fmla="*/ 6879407 w 6879407"/>
              <a:gd name="connsiteY1" fmla="*/ 7338 h 1978446"/>
              <a:gd name="connsiteX2" fmla="*/ 6439710 w 6879407"/>
              <a:gd name="connsiteY2" fmla="*/ 1978446 h 1978446"/>
              <a:gd name="connsiteX3" fmla="*/ 0 w 6879407"/>
              <a:gd name="connsiteY3" fmla="*/ 1978446 h 1978446"/>
              <a:gd name="connsiteX4" fmla="*/ 0 w 6879407"/>
              <a:gd name="connsiteY4" fmla="*/ 0 h 1978446"/>
              <a:gd name="connsiteX0" fmla="*/ 0 w 6884744"/>
              <a:gd name="connsiteY0" fmla="*/ 0 h 1978446"/>
              <a:gd name="connsiteX1" fmla="*/ 6884744 w 6884744"/>
              <a:gd name="connsiteY1" fmla="*/ 7338 h 1978446"/>
              <a:gd name="connsiteX2" fmla="*/ 6439710 w 6884744"/>
              <a:gd name="connsiteY2" fmla="*/ 1978446 h 1978446"/>
              <a:gd name="connsiteX3" fmla="*/ 0 w 6884744"/>
              <a:gd name="connsiteY3" fmla="*/ 1978446 h 1978446"/>
              <a:gd name="connsiteX4" fmla="*/ 0 w 6884744"/>
              <a:gd name="connsiteY4" fmla="*/ 0 h 1978446"/>
              <a:gd name="connsiteX0" fmla="*/ 0 w 6879407"/>
              <a:gd name="connsiteY0" fmla="*/ 0 h 1978446"/>
              <a:gd name="connsiteX1" fmla="*/ 6879407 w 6879407"/>
              <a:gd name="connsiteY1" fmla="*/ 22017 h 1978446"/>
              <a:gd name="connsiteX2" fmla="*/ 6439710 w 6879407"/>
              <a:gd name="connsiteY2" fmla="*/ 1978446 h 1978446"/>
              <a:gd name="connsiteX3" fmla="*/ 0 w 6879407"/>
              <a:gd name="connsiteY3" fmla="*/ 1978446 h 1978446"/>
              <a:gd name="connsiteX4" fmla="*/ 0 w 6879407"/>
              <a:gd name="connsiteY4" fmla="*/ 0 h 1978446"/>
              <a:gd name="connsiteX0" fmla="*/ 0 w 6879407"/>
              <a:gd name="connsiteY0" fmla="*/ 14681 h 1993127"/>
              <a:gd name="connsiteX1" fmla="*/ 6879407 w 6879407"/>
              <a:gd name="connsiteY1" fmla="*/ 0 h 1993127"/>
              <a:gd name="connsiteX2" fmla="*/ 6439710 w 6879407"/>
              <a:gd name="connsiteY2" fmla="*/ 1993127 h 1993127"/>
              <a:gd name="connsiteX3" fmla="*/ 0 w 6879407"/>
              <a:gd name="connsiteY3" fmla="*/ 1993127 h 1993127"/>
              <a:gd name="connsiteX4" fmla="*/ 0 w 6879407"/>
              <a:gd name="connsiteY4" fmla="*/ 14681 h 1993127"/>
              <a:gd name="connsiteX0" fmla="*/ 0 w 6868733"/>
              <a:gd name="connsiteY0" fmla="*/ 0 h 1978446"/>
              <a:gd name="connsiteX1" fmla="*/ 6868733 w 6868733"/>
              <a:gd name="connsiteY1" fmla="*/ 14677 h 1978446"/>
              <a:gd name="connsiteX2" fmla="*/ 6439710 w 6868733"/>
              <a:gd name="connsiteY2" fmla="*/ 1978446 h 1978446"/>
              <a:gd name="connsiteX3" fmla="*/ 0 w 6868733"/>
              <a:gd name="connsiteY3" fmla="*/ 1978446 h 1978446"/>
              <a:gd name="connsiteX4" fmla="*/ 0 w 6868733"/>
              <a:gd name="connsiteY4" fmla="*/ 0 h 1978446"/>
              <a:gd name="connsiteX0" fmla="*/ 0 w 6868733"/>
              <a:gd name="connsiteY0" fmla="*/ 7341 h 1985787"/>
              <a:gd name="connsiteX1" fmla="*/ 6868733 w 6868733"/>
              <a:gd name="connsiteY1" fmla="*/ 0 h 1985787"/>
              <a:gd name="connsiteX2" fmla="*/ 6439710 w 6868733"/>
              <a:gd name="connsiteY2" fmla="*/ 1985787 h 1985787"/>
              <a:gd name="connsiteX3" fmla="*/ 0 w 6868733"/>
              <a:gd name="connsiteY3" fmla="*/ 1985787 h 1985787"/>
              <a:gd name="connsiteX4" fmla="*/ 0 w 6868733"/>
              <a:gd name="connsiteY4" fmla="*/ 7341 h 1985787"/>
              <a:gd name="connsiteX0" fmla="*/ 0 w 6863396"/>
              <a:gd name="connsiteY0" fmla="*/ 0 h 1978446"/>
              <a:gd name="connsiteX1" fmla="*/ 6863396 w 6863396"/>
              <a:gd name="connsiteY1" fmla="*/ 14678 h 1978446"/>
              <a:gd name="connsiteX2" fmla="*/ 6439710 w 6863396"/>
              <a:gd name="connsiteY2" fmla="*/ 1978446 h 1978446"/>
              <a:gd name="connsiteX3" fmla="*/ 0 w 6863396"/>
              <a:gd name="connsiteY3" fmla="*/ 1978446 h 1978446"/>
              <a:gd name="connsiteX4" fmla="*/ 0 w 6863396"/>
              <a:gd name="connsiteY4" fmla="*/ 0 h 1978446"/>
              <a:gd name="connsiteX0" fmla="*/ 0 w 6863396"/>
              <a:gd name="connsiteY0" fmla="*/ 14680 h 1963768"/>
              <a:gd name="connsiteX1" fmla="*/ 6863396 w 6863396"/>
              <a:gd name="connsiteY1" fmla="*/ 0 h 1963768"/>
              <a:gd name="connsiteX2" fmla="*/ 6439710 w 6863396"/>
              <a:gd name="connsiteY2" fmla="*/ 1963768 h 1963768"/>
              <a:gd name="connsiteX3" fmla="*/ 0 w 6863396"/>
              <a:gd name="connsiteY3" fmla="*/ 1963768 h 1963768"/>
              <a:gd name="connsiteX4" fmla="*/ 0 w 6863396"/>
              <a:gd name="connsiteY4" fmla="*/ 14680 h 1963768"/>
              <a:gd name="connsiteX0" fmla="*/ 0 w 6868733"/>
              <a:gd name="connsiteY0" fmla="*/ 2 h 1963768"/>
              <a:gd name="connsiteX1" fmla="*/ 6868733 w 6868733"/>
              <a:gd name="connsiteY1" fmla="*/ 0 h 1963768"/>
              <a:gd name="connsiteX2" fmla="*/ 6445047 w 6868733"/>
              <a:gd name="connsiteY2" fmla="*/ 1963768 h 1963768"/>
              <a:gd name="connsiteX3" fmla="*/ 5337 w 6868733"/>
              <a:gd name="connsiteY3" fmla="*/ 1963768 h 1963768"/>
              <a:gd name="connsiteX4" fmla="*/ 0 w 6868733"/>
              <a:gd name="connsiteY4" fmla="*/ 2 h 1963768"/>
              <a:gd name="connsiteX0" fmla="*/ 0 w 7013689"/>
              <a:gd name="connsiteY0" fmla="*/ 2 h 1963768"/>
              <a:gd name="connsiteX1" fmla="*/ 7013689 w 7013689"/>
              <a:gd name="connsiteY1" fmla="*/ 0 h 1963768"/>
              <a:gd name="connsiteX2" fmla="*/ 6445047 w 7013689"/>
              <a:gd name="connsiteY2" fmla="*/ 1963768 h 1963768"/>
              <a:gd name="connsiteX3" fmla="*/ 5337 w 7013689"/>
              <a:gd name="connsiteY3" fmla="*/ 1963768 h 1963768"/>
              <a:gd name="connsiteX4" fmla="*/ 0 w 7013689"/>
              <a:gd name="connsiteY4" fmla="*/ 2 h 196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3689" h="1963768">
                <a:moveTo>
                  <a:pt x="0" y="2"/>
                </a:moveTo>
                <a:lnTo>
                  <a:pt x="7013689" y="0"/>
                </a:lnTo>
                <a:lnTo>
                  <a:pt x="6445047" y="1963768"/>
                </a:lnTo>
                <a:lnTo>
                  <a:pt x="5337" y="1963768"/>
                </a:lnTo>
                <a:lnTo>
                  <a:pt x="0" y="2"/>
                </a:lnTo>
                <a:close/>
              </a:path>
            </a:pathLst>
          </a:custGeom>
          <a:gradFill>
            <a:gsLst>
              <a:gs pos="24000">
                <a:srgbClr val="041E42"/>
              </a:gs>
              <a:gs pos="100000">
                <a:srgbClr val="199E9E"/>
              </a:gs>
            </a:gsLst>
            <a:lin ang="198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" name="7 Rectángulo"/>
          <p:cNvSpPr/>
          <p:nvPr userDrawn="1"/>
        </p:nvSpPr>
        <p:spPr>
          <a:xfrm>
            <a:off x="5796136" y="349051"/>
            <a:ext cx="3360630" cy="1232027"/>
          </a:xfrm>
          <a:custGeom>
            <a:avLst/>
            <a:gdLst>
              <a:gd name="connsiteX0" fmla="*/ 0 w 3240360"/>
              <a:gd name="connsiteY0" fmla="*/ 0 h 1615734"/>
              <a:gd name="connsiteX1" fmla="*/ 3240360 w 3240360"/>
              <a:gd name="connsiteY1" fmla="*/ 0 h 1615734"/>
              <a:gd name="connsiteX2" fmla="*/ 3240360 w 3240360"/>
              <a:gd name="connsiteY2" fmla="*/ 1615734 h 1615734"/>
              <a:gd name="connsiteX3" fmla="*/ 0 w 3240360"/>
              <a:gd name="connsiteY3" fmla="*/ 1615734 h 1615734"/>
              <a:gd name="connsiteX4" fmla="*/ 0 w 3240360"/>
              <a:gd name="connsiteY4" fmla="*/ 0 h 1615734"/>
              <a:gd name="connsiteX0" fmla="*/ 417251 w 3240360"/>
              <a:gd name="connsiteY0" fmla="*/ 0 h 1615734"/>
              <a:gd name="connsiteX1" fmla="*/ 3240360 w 3240360"/>
              <a:gd name="connsiteY1" fmla="*/ 0 h 1615734"/>
              <a:gd name="connsiteX2" fmla="*/ 3240360 w 3240360"/>
              <a:gd name="connsiteY2" fmla="*/ 1615734 h 1615734"/>
              <a:gd name="connsiteX3" fmla="*/ 0 w 3240360"/>
              <a:gd name="connsiteY3" fmla="*/ 1615734 h 1615734"/>
              <a:gd name="connsiteX4" fmla="*/ 417251 w 3240360"/>
              <a:gd name="connsiteY4" fmla="*/ 0 h 1615734"/>
              <a:gd name="connsiteX0" fmla="*/ 319596 w 3142705"/>
              <a:gd name="connsiteY0" fmla="*/ 0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19596 w 3142705"/>
              <a:gd name="connsiteY4" fmla="*/ 0 h 1615734"/>
              <a:gd name="connsiteX0" fmla="*/ 331667 w 3142705"/>
              <a:gd name="connsiteY0" fmla="*/ 0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31667 w 3142705"/>
              <a:gd name="connsiteY4" fmla="*/ 0 h 1615734"/>
              <a:gd name="connsiteX0" fmla="*/ 334685 w 3142705"/>
              <a:gd name="connsiteY0" fmla="*/ 3017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34685 w 3142705"/>
              <a:gd name="connsiteY4" fmla="*/ 3017 h 1615734"/>
              <a:gd name="connsiteX0" fmla="*/ 334685 w 3142705"/>
              <a:gd name="connsiteY0" fmla="*/ 0 h 1616247"/>
              <a:gd name="connsiteX1" fmla="*/ 3142705 w 3142705"/>
              <a:gd name="connsiteY1" fmla="*/ 513 h 1616247"/>
              <a:gd name="connsiteX2" fmla="*/ 3142705 w 3142705"/>
              <a:gd name="connsiteY2" fmla="*/ 1616247 h 1616247"/>
              <a:gd name="connsiteX3" fmla="*/ 0 w 3142705"/>
              <a:gd name="connsiteY3" fmla="*/ 1616247 h 1616247"/>
              <a:gd name="connsiteX4" fmla="*/ 334685 w 3142705"/>
              <a:gd name="connsiteY4" fmla="*/ 0 h 1616247"/>
              <a:gd name="connsiteX0" fmla="*/ 542404 w 3350424"/>
              <a:gd name="connsiteY0" fmla="*/ 0 h 1616247"/>
              <a:gd name="connsiteX1" fmla="*/ 3350424 w 3350424"/>
              <a:gd name="connsiteY1" fmla="*/ 513 h 1616247"/>
              <a:gd name="connsiteX2" fmla="*/ 3350424 w 3350424"/>
              <a:gd name="connsiteY2" fmla="*/ 1616247 h 1616247"/>
              <a:gd name="connsiteX3" fmla="*/ 0 w 3350424"/>
              <a:gd name="connsiteY3" fmla="*/ 1616247 h 1616247"/>
              <a:gd name="connsiteX4" fmla="*/ 542404 w 3350424"/>
              <a:gd name="connsiteY4" fmla="*/ 0 h 1616247"/>
              <a:gd name="connsiteX0" fmla="*/ 342103 w 3350424"/>
              <a:gd name="connsiteY0" fmla="*/ 6754 h 1615734"/>
              <a:gd name="connsiteX1" fmla="*/ 3350424 w 3350424"/>
              <a:gd name="connsiteY1" fmla="*/ 0 h 1615734"/>
              <a:gd name="connsiteX2" fmla="*/ 3350424 w 3350424"/>
              <a:gd name="connsiteY2" fmla="*/ 1615734 h 1615734"/>
              <a:gd name="connsiteX3" fmla="*/ 0 w 3350424"/>
              <a:gd name="connsiteY3" fmla="*/ 1615734 h 1615734"/>
              <a:gd name="connsiteX4" fmla="*/ 342103 w 3350424"/>
              <a:gd name="connsiteY4" fmla="*/ 6754 h 1615734"/>
              <a:gd name="connsiteX0" fmla="*/ 342103 w 3350424"/>
              <a:gd name="connsiteY0" fmla="*/ 6754 h 1615734"/>
              <a:gd name="connsiteX1" fmla="*/ 3031873 w 3350424"/>
              <a:gd name="connsiteY1" fmla="*/ 0 h 1615734"/>
              <a:gd name="connsiteX2" fmla="*/ 3350424 w 3350424"/>
              <a:gd name="connsiteY2" fmla="*/ 1615734 h 1615734"/>
              <a:gd name="connsiteX3" fmla="*/ 0 w 3350424"/>
              <a:gd name="connsiteY3" fmla="*/ 1615734 h 1615734"/>
              <a:gd name="connsiteX4" fmla="*/ 342103 w 3350424"/>
              <a:gd name="connsiteY4" fmla="*/ 6754 h 1615734"/>
              <a:gd name="connsiteX0" fmla="*/ 342103 w 3350424"/>
              <a:gd name="connsiteY0" fmla="*/ 0 h 1608980"/>
              <a:gd name="connsiteX1" fmla="*/ 3031873 w 3350424"/>
              <a:gd name="connsiteY1" fmla="*/ 36589 h 1608980"/>
              <a:gd name="connsiteX2" fmla="*/ 3350424 w 3350424"/>
              <a:gd name="connsiteY2" fmla="*/ 1608980 h 1608980"/>
              <a:gd name="connsiteX3" fmla="*/ 0 w 3350424"/>
              <a:gd name="connsiteY3" fmla="*/ 1608980 h 1608980"/>
              <a:gd name="connsiteX4" fmla="*/ 342103 w 3350424"/>
              <a:gd name="connsiteY4" fmla="*/ 0 h 1608980"/>
              <a:gd name="connsiteX0" fmla="*/ 342103 w 3350424"/>
              <a:gd name="connsiteY0" fmla="*/ 6755 h 1615735"/>
              <a:gd name="connsiteX1" fmla="*/ 3031873 w 3350424"/>
              <a:gd name="connsiteY1" fmla="*/ 0 h 1615735"/>
              <a:gd name="connsiteX2" fmla="*/ 3350424 w 3350424"/>
              <a:gd name="connsiteY2" fmla="*/ 1615735 h 1615735"/>
              <a:gd name="connsiteX3" fmla="*/ 0 w 3350424"/>
              <a:gd name="connsiteY3" fmla="*/ 1615735 h 1615735"/>
              <a:gd name="connsiteX4" fmla="*/ 342103 w 3350424"/>
              <a:gd name="connsiteY4" fmla="*/ 6755 h 1615735"/>
              <a:gd name="connsiteX0" fmla="*/ 342103 w 3350424"/>
              <a:gd name="connsiteY0" fmla="*/ 0 h 1608980"/>
              <a:gd name="connsiteX1" fmla="*/ 3031873 w 3350424"/>
              <a:gd name="connsiteY1" fmla="*/ 36590 h 1608980"/>
              <a:gd name="connsiteX2" fmla="*/ 3350424 w 3350424"/>
              <a:gd name="connsiteY2" fmla="*/ 1608980 h 1608980"/>
              <a:gd name="connsiteX3" fmla="*/ 0 w 3350424"/>
              <a:gd name="connsiteY3" fmla="*/ 1608980 h 1608980"/>
              <a:gd name="connsiteX4" fmla="*/ 342103 w 3350424"/>
              <a:gd name="connsiteY4" fmla="*/ 0 h 1608980"/>
              <a:gd name="connsiteX0" fmla="*/ 342103 w 3350424"/>
              <a:gd name="connsiteY0" fmla="*/ 6754 h 1615734"/>
              <a:gd name="connsiteX1" fmla="*/ 3041827 w 3350424"/>
              <a:gd name="connsiteY1" fmla="*/ 0 h 1615734"/>
              <a:gd name="connsiteX2" fmla="*/ 3350424 w 3350424"/>
              <a:gd name="connsiteY2" fmla="*/ 1615734 h 1615734"/>
              <a:gd name="connsiteX3" fmla="*/ 0 w 3350424"/>
              <a:gd name="connsiteY3" fmla="*/ 1615734 h 1615734"/>
              <a:gd name="connsiteX4" fmla="*/ 342103 w 3350424"/>
              <a:gd name="connsiteY4" fmla="*/ 6754 h 1615734"/>
              <a:gd name="connsiteX0" fmla="*/ 342103 w 3041827"/>
              <a:gd name="connsiteY0" fmla="*/ 6754 h 1615734"/>
              <a:gd name="connsiteX1" fmla="*/ 3041827 w 3041827"/>
              <a:gd name="connsiteY1" fmla="*/ 0 h 1615734"/>
              <a:gd name="connsiteX2" fmla="*/ 3031873 w 3041827"/>
              <a:gd name="connsiteY2" fmla="*/ 1615734 h 1615734"/>
              <a:gd name="connsiteX3" fmla="*/ 0 w 3041827"/>
              <a:gd name="connsiteY3" fmla="*/ 1615734 h 1615734"/>
              <a:gd name="connsiteX4" fmla="*/ 342103 w 3041827"/>
              <a:gd name="connsiteY4" fmla="*/ 6754 h 1615734"/>
              <a:gd name="connsiteX0" fmla="*/ 342103 w 3036630"/>
              <a:gd name="connsiteY0" fmla="*/ 6754 h 1615734"/>
              <a:gd name="connsiteX1" fmla="*/ 3036630 w 3036630"/>
              <a:gd name="connsiteY1" fmla="*/ 0 h 1615734"/>
              <a:gd name="connsiteX2" fmla="*/ 3031873 w 3036630"/>
              <a:gd name="connsiteY2" fmla="*/ 1615734 h 1615734"/>
              <a:gd name="connsiteX3" fmla="*/ 0 w 3036630"/>
              <a:gd name="connsiteY3" fmla="*/ 1615734 h 1615734"/>
              <a:gd name="connsiteX4" fmla="*/ 342103 w 3036630"/>
              <a:gd name="connsiteY4" fmla="*/ 6754 h 161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6630" h="1615734">
                <a:moveTo>
                  <a:pt x="342103" y="6754"/>
                </a:moveTo>
                <a:lnTo>
                  <a:pt x="3036630" y="0"/>
                </a:lnTo>
                <a:cubicBezTo>
                  <a:pt x="3035044" y="538578"/>
                  <a:pt x="3033459" y="1077156"/>
                  <a:pt x="3031873" y="1615734"/>
                </a:cubicBezTo>
                <a:lnTo>
                  <a:pt x="0" y="1615734"/>
                </a:lnTo>
                <a:lnTo>
                  <a:pt x="342103" y="6754"/>
                </a:lnTo>
                <a:close/>
              </a:path>
            </a:pathLst>
          </a:custGeom>
          <a:solidFill>
            <a:srgbClr val="F2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 dirty="0">
              <a:solidFill>
                <a:schemeClr val="lt1"/>
              </a:solidFill>
            </a:endParaRPr>
          </a:p>
        </p:txBody>
      </p:sp>
      <p:sp>
        <p:nvSpPr>
          <p:cNvPr id="24" name="23 CuadroTexto"/>
          <p:cNvSpPr txBox="1"/>
          <p:nvPr userDrawn="1"/>
        </p:nvSpPr>
        <p:spPr>
          <a:xfrm>
            <a:off x="6372199" y="788990"/>
            <a:ext cx="213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ÍNDICE</a:t>
            </a:r>
            <a:endParaRPr lang="es-ES" sz="2800" dirty="0">
              <a:ln w="1905"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1203410" y="2060848"/>
            <a:ext cx="6366458" cy="4104000"/>
          </a:xfrm>
        </p:spPr>
        <p:txBody>
          <a:bodyPr/>
          <a:lstStyle>
            <a:lvl1pPr marL="324000" indent="-288000">
              <a:buClr>
                <a:schemeClr val="bg1">
                  <a:lumMod val="65000"/>
                </a:schemeClr>
              </a:buClr>
              <a:buSzPct val="85000"/>
              <a:buFont typeface="+mj-lt"/>
              <a:buAutoNum type="arabicPeriod"/>
              <a:defRPr sz="2400" baseline="0">
                <a:solidFill>
                  <a:schemeClr val="tx1"/>
                </a:solidFill>
              </a:defRPr>
            </a:lvl1pPr>
            <a:lvl2pPr marL="742950" indent="-216000">
              <a:buFontTx/>
              <a:buBlip>
                <a:blip r:embed="rId2"/>
              </a:buBlip>
              <a:defRPr sz="2200">
                <a:solidFill>
                  <a:schemeClr val="tx1"/>
                </a:solidFill>
              </a:defRPr>
            </a:lvl2pPr>
            <a:lvl3pPr marL="1143000" indent="-180000">
              <a:buFontTx/>
              <a:buBlip>
                <a:blip r:embed="rId3"/>
              </a:buBlip>
              <a:defRPr sz="2000">
                <a:solidFill>
                  <a:schemeClr val="tx1"/>
                </a:solidFill>
              </a:defRPr>
            </a:lvl3pPr>
            <a:lvl4pPr marL="1600200" indent="-108000">
              <a:buClr>
                <a:schemeClr val="accent1">
                  <a:lumMod val="90000"/>
                  <a:lumOff val="10000"/>
                </a:schemeClr>
              </a:buClr>
              <a:buSzPct val="12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108000">
              <a:buClr>
                <a:srgbClr val="06316B"/>
              </a:buClr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 smtClean="0"/>
              <a:t>HAGA CLIC PARA AGREGAR TEXTO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4867" y="6460299"/>
            <a:ext cx="7503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 smtClean="0"/>
              <a:t>Repsol S.A. Asfaltos. Noviembre 2012</a:t>
            </a:r>
            <a:endParaRPr lang="es-ES" kern="0" dirty="0"/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812811" y="6465633"/>
            <a:ext cx="1292620" cy="365125"/>
          </a:xfrm>
        </p:spPr>
        <p:txBody>
          <a:bodyPr/>
          <a:lstStyle>
            <a:lvl1pPr>
              <a:defRPr lang="es-ES" sz="1200" b="0" kern="1200" spc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9D989F8-62E6-4F2E-ACE7-0F41997FBF5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783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gradFill flip="none" rotWithShape="1">
            <a:gsLst>
              <a:gs pos="56000">
                <a:srgbClr val="1D5068"/>
              </a:gs>
              <a:gs pos="100000">
                <a:srgbClr val="199E9E"/>
              </a:gs>
              <a:gs pos="36000">
                <a:srgbClr val="1D3455"/>
              </a:gs>
            </a:gsLst>
            <a:lin ang="18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3 Rectángulo"/>
          <p:cNvSpPr/>
          <p:nvPr userDrawn="1"/>
        </p:nvSpPr>
        <p:spPr>
          <a:xfrm>
            <a:off x="1" y="622134"/>
            <a:ext cx="6327900" cy="1603176"/>
          </a:xfrm>
          <a:custGeom>
            <a:avLst/>
            <a:gdLst>
              <a:gd name="connsiteX0" fmla="*/ 0 w 6439710"/>
              <a:gd name="connsiteY0" fmla="*/ 0 h 1978446"/>
              <a:gd name="connsiteX1" fmla="*/ 6439710 w 6439710"/>
              <a:gd name="connsiteY1" fmla="*/ 0 h 1978446"/>
              <a:gd name="connsiteX2" fmla="*/ 6439710 w 6439710"/>
              <a:gd name="connsiteY2" fmla="*/ 1978446 h 1978446"/>
              <a:gd name="connsiteX3" fmla="*/ 0 w 6439710"/>
              <a:gd name="connsiteY3" fmla="*/ 1978446 h 1978446"/>
              <a:gd name="connsiteX4" fmla="*/ 0 w 6439710"/>
              <a:gd name="connsiteY4" fmla="*/ 0 h 1978446"/>
              <a:gd name="connsiteX0" fmla="*/ 0 w 6887182"/>
              <a:gd name="connsiteY0" fmla="*/ 0 h 1978446"/>
              <a:gd name="connsiteX1" fmla="*/ 6887182 w 6887182"/>
              <a:gd name="connsiteY1" fmla="*/ 0 h 1978446"/>
              <a:gd name="connsiteX2" fmla="*/ 6439710 w 6887182"/>
              <a:gd name="connsiteY2" fmla="*/ 1978446 h 1978446"/>
              <a:gd name="connsiteX3" fmla="*/ 0 w 6887182"/>
              <a:gd name="connsiteY3" fmla="*/ 1978446 h 1978446"/>
              <a:gd name="connsiteX4" fmla="*/ 0 w 6887182"/>
              <a:gd name="connsiteY4" fmla="*/ 0 h 1978446"/>
              <a:gd name="connsiteX0" fmla="*/ 0 w 6887182"/>
              <a:gd name="connsiteY0" fmla="*/ 0 h 1978446"/>
              <a:gd name="connsiteX1" fmla="*/ 6887182 w 6887182"/>
              <a:gd name="connsiteY1" fmla="*/ 0 h 1978446"/>
              <a:gd name="connsiteX2" fmla="*/ 6535863 w 6887182"/>
              <a:gd name="connsiteY2" fmla="*/ 1978446 h 1978446"/>
              <a:gd name="connsiteX3" fmla="*/ 0 w 6887182"/>
              <a:gd name="connsiteY3" fmla="*/ 1978446 h 1978446"/>
              <a:gd name="connsiteX4" fmla="*/ 0 w 6887182"/>
              <a:gd name="connsiteY4" fmla="*/ 0 h 1978446"/>
              <a:gd name="connsiteX0" fmla="*/ 0 w 6895923"/>
              <a:gd name="connsiteY0" fmla="*/ 0 h 1978446"/>
              <a:gd name="connsiteX1" fmla="*/ 6895923 w 6895923"/>
              <a:gd name="connsiteY1" fmla="*/ 0 h 1978446"/>
              <a:gd name="connsiteX2" fmla="*/ 6535863 w 6895923"/>
              <a:gd name="connsiteY2" fmla="*/ 1978446 h 1978446"/>
              <a:gd name="connsiteX3" fmla="*/ 0 w 6895923"/>
              <a:gd name="connsiteY3" fmla="*/ 1978446 h 1978446"/>
              <a:gd name="connsiteX4" fmla="*/ 0 w 6895923"/>
              <a:gd name="connsiteY4" fmla="*/ 0 h 197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5923" h="1978446">
                <a:moveTo>
                  <a:pt x="0" y="0"/>
                </a:moveTo>
                <a:lnTo>
                  <a:pt x="6895923" y="0"/>
                </a:lnTo>
                <a:lnTo>
                  <a:pt x="6535863" y="1978446"/>
                </a:lnTo>
                <a:lnTo>
                  <a:pt x="0" y="197844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7 Rectángulo"/>
          <p:cNvSpPr/>
          <p:nvPr userDrawn="1"/>
        </p:nvSpPr>
        <p:spPr>
          <a:xfrm>
            <a:off x="5995737" y="622134"/>
            <a:ext cx="3148263" cy="1603176"/>
          </a:xfrm>
          <a:custGeom>
            <a:avLst/>
            <a:gdLst>
              <a:gd name="connsiteX0" fmla="*/ 0 w 3240360"/>
              <a:gd name="connsiteY0" fmla="*/ 0 h 1615734"/>
              <a:gd name="connsiteX1" fmla="*/ 3240360 w 3240360"/>
              <a:gd name="connsiteY1" fmla="*/ 0 h 1615734"/>
              <a:gd name="connsiteX2" fmla="*/ 3240360 w 3240360"/>
              <a:gd name="connsiteY2" fmla="*/ 1615734 h 1615734"/>
              <a:gd name="connsiteX3" fmla="*/ 0 w 3240360"/>
              <a:gd name="connsiteY3" fmla="*/ 1615734 h 1615734"/>
              <a:gd name="connsiteX4" fmla="*/ 0 w 3240360"/>
              <a:gd name="connsiteY4" fmla="*/ 0 h 1615734"/>
              <a:gd name="connsiteX0" fmla="*/ 417251 w 3240360"/>
              <a:gd name="connsiteY0" fmla="*/ 0 h 1615734"/>
              <a:gd name="connsiteX1" fmla="*/ 3240360 w 3240360"/>
              <a:gd name="connsiteY1" fmla="*/ 0 h 1615734"/>
              <a:gd name="connsiteX2" fmla="*/ 3240360 w 3240360"/>
              <a:gd name="connsiteY2" fmla="*/ 1615734 h 1615734"/>
              <a:gd name="connsiteX3" fmla="*/ 0 w 3240360"/>
              <a:gd name="connsiteY3" fmla="*/ 1615734 h 1615734"/>
              <a:gd name="connsiteX4" fmla="*/ 417251 w 3240360"/>
              <a:gd name="connsiteY4" fmla="*/ 0 h 1615734"/>
              <a:gd name="connsiteX0" fmla="*/ 319596 w 3142705"/>
              <a:gd name="connsiteY0" fmla="*/ 0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19596 w 3142705"/>
              <a:gd name="connsiteY4" fmla="*/ 0 h 1615734"/>
              <a:gd name="connsiteX0" fmla="*/ 331667 w 3142705"/>
              <a:gd name="connsiteY0" fmla="*/ 0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31667 w 3142705"/>
              <a:gd name="connsiteY4" fmla="*/ 0 h 1615734"/>
              <a:gd name="connsiteX0" fmla="*/ 334685 w 3142705"/>
              <a:gd name="connsiteY0" fmla="*/ 3017 h 1615734"/>
              <a:gd name="connsiteX1" fmla="*/ 3142705 w 3142705"/>
              <a:gd name="connsiteY1" fmla="*/ 0 h 1615734"/>
              <a:gd name="connsiteX2" fmla="*/ 3142705 w 3142705"/>
              <a:gd name="connsiteY2" fmla="*/ 1615734 h 1615734"/>
              <a:gd name="connsiteX3" fmla="*/ 0 w 3142705"/>
              <a:gd name="connsiteY3" fmla="*/ 1615734 h 1615734"/>
              <a:gd name="connsiteX4" fmla="*/ 334685 w 3142705"/>
              <a:gd name="connsiteY4" fmla="*/ 3017 h 1615734"/>
              <a:gd name="connsiteX0" fmla="*/ 334685 w 3142705"/>
              <a:gd name="connsiteY0" fmla="*/ 0 h 1616247"/>
              <a:gd name="connsiteX1" fmla="*/ 3142705 w 3142705"/>
              <a:gd name="connsiteY1" fmla="*/ 513 h 1616247"/>
              <a:gd name="connsiteX2" fmla="*/ 3142705 w 3142705"/>
              <a:gd name="connsiteY2" fmla="*/ 1616247 h 1616247"/>
              <a:gd name="connsiteX3" fmla="*/ 0 w 3142705"/>
              <a:gd name="connsiteY3" fmla="*/ 1616247 h 1616247"/>
              <a:gd name="connsiteX4" fmla="*/ 334685 w 3142705"/>
              <a:gd name="connsiteY4" fmla="*/ 0 h 1616247"/>
              <a:gd name="connsiteX0" fmla="*/ 542404 w 3350424"/>
              <a:gd name="connsiteY0" fmla="*/ 0 h 1616247"/>
              <a:gd name="connsiteX1" fmla="*/ 3350424 w 3350424"/>
              <a:gd name="connsiteY1" fmla="*/ 513 h 1616247"/>
              <a:gd name="connsiteX2" fmla="*/ 3350424 w 3350424"/>
              <a:gd name="connsiteY2" fmla="*/ 1616247 h 1616247"/>
              <a:gd name="connsiteX3" fmla="*/ 0 w 3350424"/>
              <a:gd name="connsiteY3" fmla="*/ 1616247 h 1616247"/>
              <a:gd name="connsiteX4" fmla="*/ 542404 w 3350424"/>
              <a:gd name="connsiteY4" fmla="*/ 0 h 1616247"/>
              <a:gd name="connsiteX0" fmla="*/ 274210 w 3082230"/>
              <a:gd name="connsiteY0" fmla="*/ 0 h 1616247"/>
              <a:gd name="connsiteX1" fmla="*/ 3082230 w 3082230"/>
              <a:gd name="connsiteY1" fmla="*/ 513 h 1616247"/>
              <a:gd name="connsiteX2" fmla="*/ 3082230 w 3082230"/>
              <a:gd name="connsiteY2" fmla="*/ 1616247 h 1616247"/>
              <a:gd name="connsiteX3" fmla="*/ 0 w 3082230"/>
              <a:gd name="connsiteY3" fmla="*/ 1616247 h 1616247"/>
              <a:gd name="connsiteX4" fmla="*/ 274210 w 3082230"/>
              <a:gd name="connsiteY4" fmla="*/ 0 h 1616247"/>
              <a:gd name="connsiteX0" fmla="*/ 330250 w 3138270"/>
              <a:gd name="connsiteY0" fmla="*/ 0 h 1616247"/>
              <a:gd name="connsiteX1" fmla="*/ 3138270 w 3138270"/>
              <a:gd name="connsiteY1" fmla="*/ 513 h 1616247"/>
              <a:gd name="connsiteX2" fmla="*/ 3138270 w 3138270"/>
              <a:gd name="connsiteY2" fmla="*/ 1616247 h 1616247"/>
              <a:gd name="connsiteX3" fmla="*/ 0 w 3138270"/>
              <a:gd name="connsiteY3" fmla="*/ 1616247 h 1616247"/>
              <a:gd name="connsiteX4" fmla="*/ 330250 w 3138270"/>
              <a:gd name="connsiteY4" fmla="*/ 0 h 161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8270" h="1616247">
                <a:moveTo>
                  <a:pt x="330250" y="0"/>
                </a:moveTo>
                <a:lnTo>
                  <a:pt x="3138270" y="513"/>
                </a:lnTo>
                <a:lnTo>
                  <a:pt x="3138270" y="1616247"/>
                </a:lnTo>
                <a:lnTo>
                  <a:pt x="0" y="1616247"/>
                </a:lnTo>
                <a:lnTo>
                  <a:pt x="330250" y="0"/>
                </a:lnTo>
                <a:close/>
              </a:path>
            </a:pathLst>
          </a:custGeom>
          <a:solidFill>
            <a:srgbClr val="F0F6FE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1 Título"/>
          <p:cNvSpPr>
            <a:spLocks noGrp="1"/>
          </p:cNvSpPr>
          <p:nvPr>
            <p:ph type="title" hasCustomPrompt="1"/>
          </p:nvPr>
        </p:nvSpPr>
        <p:spPr>
          <a:xfrm>
            <a:off x="508022" y="963121"/>
            <a:ext cx="5319901" cy="8925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s-ES" sz="2600" b="1" kern="1200" dirty="0">
                <a:ln w="1905">
                  <a:noFill/>
                </a:ln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 w="190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TÍTULO DE LA PRESENTACIÓN</a:t>
            </a:r>
            <a:br>
              <a:rPr kumimoji="0" lang="es-ES" sz="2600" b="1" i="0" u="none" strike="noStrike" kern="1200" cap="none" spc="0" normalizeH="0" baseline="0" noProof="0" dirty="0" smtClean="0">
                <a:ln w="190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s-ES" sz="2600" b="1" i="0" u="none" strike="noStrike" kern="1200" cap="none" spc="0" normalizeH="0" baseline="0" noProof="0" dirty="0" smtClean="0">
                <a:ln w="190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MAYÚSCULAS</a:t>
            </a:r>
            <a:endParaRPr kumimoji="0" lang="es-ES" sz="2600" b="1" i="0" u="none" strike="noStrike" kern="1200" cap="none" spc="0" normalizeH="0" baseline="0" noProof="0" dirty="0">
              <a:ln w="1905"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2 Subtítulo"/>
          <p:cNvSpPr>
            <a:spLocks noGrp="1"/>
          </p:cNvSpPr>
          <p:nvPr>
            <p:ph type="subTitle" idx="13" hasCustomPrompt="1"/>
          </p:nvPr>
        </p:nvSpPr>
        <p:spPr>
          <a:xfrm>
            <a:off x="6485773" y="824620"/>
            <a:ext cx="2359696" cy="116955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ctr" defTabSz="914400" rtl="0" eaLnBrk="1" latinLnBrk="0" hangingPunct="1">
              <a:buNone/>
              <a:defRPr lang="es-ES" sz="7000" kern="1200" spc="-300" dirty="0">
                <a:ln w="1905">
                  <a:noFill/>
                </a:ln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0" b="0" i="0" u="none" strike="noStrike" kern="1200" cap="none" spc="-300" normalizeH="0" baseline="0" noProof="0" dirty="0" smtClean="0">
                <a:ln w="190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</a:t>
            </a:r>
            <a:endParaRPr kumimoji="0" lang="es-ES" sz="7000" b="0" i="0" u="none" strike="noStrike" kern="1200" cap="none" spc="-300" normalizeH="0" baseline="0" noProof="0" dirty="0">
              <a:ln w="1905"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 userDrawn="1"/>
        </p:nvSpPr>
        <p:spPr>
          <a:xfrm>
            <a:off x="77687" y="647541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©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3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4867" y="6460299"/>
            <a:ext cx="7503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ES" smtClean="0"/>
              <a:t>Repsol S.A. Asfaltos. Noviembre 2012</a:t>
            </a:r>
            <a:endParaRPr lang="es-ES" kern="0" dirty="0"/>
          </a:p>
        </p:txBody>
      </p:sp>
      <p:sp>
        <p:nvSpPr>
          <p:cNvPr id="14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812811" y="6465633"/>
            <a:ext cx="1292620" cy="365125"/>
          </a:xfrm>
        </p:spPr>
        <p:txBody>
          <a:bodyPr/>
          <a:lstStyle>
            <a:lvl1pPr>
              <a:defRPr lang="es-ES" sz="1200" b="0" kern="1200" spc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9D989F8-62E6-4F2E-ACE7-0F41997FBF5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655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dea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gradFill flip="none" rotWithShape="1">
            <a:gsLst>
              <a:gs pos="56000">
                <a:srgbClr val="1D5068"/>
              </a:gs>
              <a:gs pos="100000">
                <a:srgbClr val="199E9E"/>
              </a:gs>
              <a:gs pos="36000">
                <a:srgbClr val="1D3455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14 Conector recto"/>
          <p:cNvCxnSpPr/>
          <p:nvPr userDrawn="1"/>
        </p:nvCxnSpPr>
        <p:spPr>
          <a:xfrm flipH="1">
            <a:off x="-19050" y="1184970"/>
            <a:ext cx="836416" cy="3787080"/>
          </a:xfrm>
          <a:prstGeom prst="line">
            <a:avLst/>
          </a:prstGeom>
          <a:ln w="412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1028242" y="1133133"/>
            <a:ext cx="6984776" cy="4572000"/>
          </a:xfrm>
        </p:spPr>
        <p:txBody>
          <a:bodyPr>
            <a:norm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lang="es-ES" sz="4800" b="1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lang="es-ES" sz="4800" b="1" kern="1200" dirty="0" smtClean="0">
                <a:solidFill>
                  <a:srgbClr val="6E62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>
              <a:buNone/>
              <a:defRPr lang="es-ES" sz="4800" b="1" kern="1200" dirty="0" smtClean="0">
                <a:solidFill>
                  <a:srgbClr val="6E62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>
              <a:buNone/>
              <a:defRPr lang="es-ES" sz="4800" b="1" kern="1200" dirty="0" smtClean="0">
                <a:solidFill>
                  <a:srgbClr val="6E62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>
              <a:buNone/>
              <a:defRPr lang="es-ES" sz="4800" b="1" kern="1200" dirty="0">
                <a:solidFill>
                  <a:srgbClr val="6E62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Un texto de importancia/idea</a:t>
            </a:r>
            <a:endParaRPr lang="es-ES" dirty="0"/>
          </a:p>
        </p:txBody>
      </p:sp>
      <p:sp>
        <p:nvSpPr>
          <p:cNvPr id="10" name="9 CuadroTexto"/>
          <p:cNvSpPr txBox="1"/>
          <p:nvPr userDrawn="1"/>
        </p:nvSpPr>
        <p:spPr>
          <a:xfrm>
            <a:off x="77687" y="647541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©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4867" y="6460299"/>
            <a:ext cx="7503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ES" smtClean="0"/>
              <a:t>Repsol S.A. Asfaltos. Noviembre 2012</a:t>
            </a:r>
            <a:endParaRPr lang="es-ES" kern="0" dirty="0"/>
          </a:p>
        </p:txBody>
      </p:sp>
      <p:sp>
        <p:nvSpPr>
          <p:cNvPr id="12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812811" y="6465633"/>
            <a:ext cx="1292620" cy="365125"/>
          </a:xfrm>
        </p:spPr>
        <p:txBody>
          <a:bodyPr/>
          <a:lstStyle>
            <a:lvl1pPr>
              <a:defRPr lang="es-ES" sz="1200" b="0" kern="1200" spc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9D989F8-62E6-4F2E-ACE7-0F41997FBF5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882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o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14 Conector recto"/>
          <p:cNvCxnSpPr/>
          <p:nvPr userDrawn="1"/>
        </p:nvCxnSpPr>
        <p:spPr>
          <a:xfrm flipH="1">
            <a:off x="542611" y="-61025"/>
            <a:ext cx="284803" cy="1286924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819673" y="506438"/>
            <a:ext cx="6632647" cy="523220"/>
          </a:xfrm>
        </p:spPr>
        <p:txBody>
          <a:bodyPr wrap="square" anchor="t">
            <a:spAutoFit/>
          </a:bodyPr>
          <a:lstStyle>
            <a:lvl1pPr algn="l">
              <a:defRPr lang="es-ES" sz="2800" b="1" kern="1200" spc="-11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dirty="0" smtClean="0"/>
              <a:t>TÍTULO DE LA DIAPOSITIVA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819427" y="2420888"/>
            <a:ext cx="3251707" cy="338437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es-E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08000">
              <a:spcBef>
                <a:spcPts val="0"/>
              </a:spcBef>
              <a:buSzPct val="120000"/>
              <a:buFontTx/>
              <a:buBlip>
                <a:blip r:embed="rId2"/>
              </a:buBlip>
              <a:defRPr sz="1800">
                <a:solidFill>
                  <a:schemeClr val="tx1"/>
                </a:solidFill>
              </a:defRPr>
            </a:lvl2pPr>
            <a:lvl3pPr marL="468000" indent="-72000">
              <a:spcBef>
                <a:spcPts val="0"/>
              </a:spcBef>
              <a:defRPr sz="1600">
                <a:solidFill>
                  <a:schemeClr val="tx1"/>
                </a:solidFill>
              </a:defRPr>
            </a:lvl3pPr>
            <a:lvl4pPr marL="720000" indent="-108000">
              <a:spcBef>
                <a:spcPts val="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 marL="1008000" indent="-108000">
              <a:spcBef>
                <a:spcPts val="0"/>
              </a:spcBef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agregar texto u objeto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7" name="2 Subtítulo"/>
          <p:cNvSpPr>
            <a:spLocks noGrp="1"/>
          </p:cNvSpPr>
          <p:nvPr>
            <p:ph type="subTitle" idx="13" hasCustomPrompt="1"/>
          </p:nvPr>
        </p:nvSpPr>
        <p:spPr>
          <a:xfrm>
            <a:off x="822251" y="858052"/>
            <a:ext cx="6630409" cy="492443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s-ES" sz="2600" kern="120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Segunda línea </a:t>
            </a:r>
            <a:endParaRPr lang="es-ES" dirty="0"/>
          </a:p>
        </p:txBody>
      </p:sp>
      <p:sp>
        <p:nvSpPr>
          <p:cNvPr id="18" name="2 Marcador de contenido"/>
          <p:cNvSpPr>
            <a:spLocks noGrp="1" noChangeAspect="1"/>
          </p:cNvSpPr>
          <p:nvPr>
            <p:ph sz="half" idx="14" hasCustomPrompt="1"/>
          </p:nvPr>
        </p:nvSpPr>
        <p:spPr>
          <a:xfrm>
            <a:off x="817942" y="1657375"/>
            <a:ext cx="6634378" cy="648000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100" baseline="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agregar texto</a:t>
            </a:r>
            <a:endParaRPr lang="es-ES" dirty="0"/>
          </a:p>
        </p:txBody>
      </p:sp>
      <p:sp>
        <p:nvSpPr>
          <p:cNvPr id="19" name="2 Marcador de contenido"/>
          <p:cNvSpPr>
            <a:spLocks noGrp="1"/>
          </p:cNvSpPr>
          <p:nvPr>
            <p:ph sz="half" idx="15" hasCustomPrompt="1"/>
          </p:nvPr>
        </p:nvSpPr>
        <p:spPr>
          <a:xfrm>
            <a:off x="4197717" y="2421745"/>
            <a:ext cx="3251707" cy="338351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es-E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08000">
              <a:spcBef>
                <a:spcPts val="0"/>
              </a:spcBef>
              <a:buSzPct val="120000"/>
              <a:buFontTx/>
              <a:buBlip>
                <a:blip r:embed="rId2"/>
              </a:buBlip>
              <a:defRPr sz="1800">
                <a:solidFill>
                  <a:schemeClr val="tx1"/>
                </a:solidFill>
              </a:defRPr>
            </a:lvl2pPr>
            <a:lvl3pPr marL="468000" indent="-72000">
              <a:spcBef>
                <a:spcPts val="0"/>
              </a:spcBef>
              <a:defRPr sz="1600">
                <a:solidFill>
                  <a:schemeClr val="tx1"/>
                </a:solidFill>
              </a:defRPr>
            </a:lvl3pPr>
            <a:lvl4pPr marL="720000" indent="-108000">
              <a:spcBef>
                <a:spcPts val="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 marL="1008000" indent="-108000">
              <a:spcBef>
                <a:spcPts val="0"/>
              </a:spcBef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agregar texto u objeto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959" y="474879"/>
            <a:ext cx="906353" cy="761337"/>
          </a:xfrm>
          <a:prstGeom prst="rect">
            <a:avLst/>
          </a:prstGeom>
        </p:spPr>
      </p:pic>
      <p:sp>
        <p:nvSpPr>
          <p:cNvPr id="13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4867" y="6460299"/>
            <a:ext cx="7503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 smtClean="0"/>
              <a:t>Repsol S.A. Asfaltos. Noviembre 2012</a:t>
            </a:r>
            <a:endParaRPr lang="es-ES" kern="0" dirty="0"/>
          </a:p>
        </p:txBody>
      </p:sp>
      <p:sp>
        <p:nvSpPr>
          <p:cNvPr id="16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812811" y="6465633"/>
            <a:ext cx="1292620" cy="365125"/>
          </a:xfrm>
        </p:spPr>
        <p:txBody>
          <a:bodyPr/>
          <a:lstStyle>
            <a:lvl1pPr>
              <a:defRPr lang="es-ES" sz="1200" b="0" kern="1200" spc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9D989F8-62E6-4F2E-ACE7-0F41997FBF5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0571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o 1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959" y="474879"/>
            <a:ext cx="906353" cy="761337"/>
          </a:xfrm>
          <a:prstGeom prst="rect">
            <a:avLst/>
          </a:prstGeom>
        </p:spPr>
      </p:pic>
      <p:cxnSp>
        <p:nvCxnSpPr>
          <p:cNvPr id="15" name="14 Conector recto"/>
          <p:cNvCxnSpPr/>
          <p:nvPr userDrawn="1"/>
        </p:nvCxnSpPr>
        <p:spPr>
          <a:xfrm flipH="1">
            <a:off x="542611" y="-61025"/>
            <a:ext cx="284803" cy="1286924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819673" y="506438"/>
            <a:ext cx="6632647" cy="523220"/>
          </a:xfrm>
        </p:spPr>
        <p:txBody>
          <a:bodyPr wrap="square" anchor="t">
            <a:spAutoFit/>
          </a:bodyPr>
          <a:lstStyle>
            <a:lvl1pPr algn="l">
              <a:defRPr lang="es-ES" sz="2800" b="1" kern="1200" spc="-11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dirty="0" smtClean="0"/>
              <a:t>TÍTULO DE LA DIAPOSITIVA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819426" y="1652530"/>
            <a:ext cx="6632894" cy="45450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es-ES" sz="1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08000">
              <a:spcBef>
                <a:spcPts val="0"/>
              </a:spcBef>
              <a:buSzPct val="120000"/>
              <a:buFontTx/>
              <a:buBlip>
                <a:blip r:embed="rId3"/>
              </a:buBlip>
              <a:defRPr sz="1800">
                <a:solidFill>
                  <a:schemeClr val="tx1"/>
                </a:solidFill>
              </a:defRPr>
            </a:lvl2pPr>
            <a:lvl3pPr marL="468000" indent="-72000">
              <a:spcBef>
                <a:spcPts val="0"/>
              </a:spcBef>
              <a:defRPr sz="1600">
                <a:solidFill>
                  <a:schemeClr val="tx1"/>
                </a:solidFill>
              </a:defRPr>
            </a:lvl3pPr>
            <a:lvl4pPr marL="720000" indent="-108000">
              <a:spcBef>
                <a:spcPts val="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 marL="1008000" indent="-108000">
              <a:spcBef>
                <a:spcPts val="0"/>
              </a:spcBef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agregar texto u objeto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7" name="2 Subtítulo"/>
          <p:cNvSpPr>
            <a:spLocks noGrp="1"/>
          </p:cNvSpPr>
          <p:nvPr>
            <p:ph type="subTitle" idx="13" hasCustomPrompt="1"/>
          </p:nvPr>
        </p:nvSpPr>
        <p:spPr>
          <a:xfrm>
            <a:off x="822251" y="858052"/>
            <a:ext cx="6630409" cy="492443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s-ES" sz="2600" kern="120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Segunda línea </a:t>
            </a:r>
            <a:endParaRPr lang="es-ES" dirty="0"/>
          </a:p>
        </p:txBody>
      </p:sp>
      <p:sp>
        <p:nvSpPr>
          <p:cNvPr id="11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4867" y="6460299"/>
            <a:ext cx="7503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 dirty="0" smtClean="0"/>
              <a:t>Repsol S.A. Asfaltos. JULIO 2013</a:t>
            </a:r>
            <a:endParaRPr lang="es-ES" kern="0" dirty="0"/>
          </a:p>
        </p:txBody>
      </p:sp>
      <p:sp>
        <p:nvSpPr>
          <p:cNvPr id="12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812811" y="6465633"/>
            <a:ext cx="1292620" cy="365125"/>
          </a:xfrm>
        </p:spPr>
        <p:txBody>
          <a:bodyPr/>
          <a:lstStyle>
            <a:lvl1pPr>
              <a:defRPr lang="es-ES" sz="1200" b="0" kern="1200" spc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9D989F8-62E6-4F2E-ACE7-0F41997FBF5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19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o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14 Conector recto"/>
          <p:cNvCxnSpPr/>
          <p:nvPr userDrawn="1"/>
        </p:nvCxnSpPr>
        <p:spPr>
          <a:xfrm flipH="1">
            <a:off x="542611" y="-61025"/>
            <a:ext cx="284803" cy="1286924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819673" y="506438"/>
            <a:ext cx="6632647" cy="523220"/>
          </a:xfrm>
        </p:spPr>
        <p:txBody>
          <a:bodyPr wrap="square" anchor="t">
            <a:spAutoFit/>
          </a:bodyPr>
          <a:lstStyle>
            <a:lvl1pPr algn="l">
              <a:defRPr lang="es-ES" sz="2800" b="1" kern="1200" spc="-11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dirty="0" smtClean="0"/>
              <a:t>TÍTULO DE LA DIAPOSITIVA</a:t>
            </a:r>
            <a:endParaRPr lang="es-ES" dirty="0"/>
          </a:p>
        </p:txBody>
      </p:sp>
      <p:sp>
        <p:nvSpPr>
          <p:cNvPr id="3" name="2 Marcador de contenido"/>
          <p:cNvSpPr>
            <a:spLocks noGrp="1" noChangeAspect="1"/>
          </p:cNvSpPr>
          <p:nvPr>
            <p:ph sz="half" idx="1" hasCustomPrompt="1"/>
          </p:nvPr>
        </p:nvSpPr>
        <p:spPr>
          <a:xfrm>
            <a:off x="907054" y="4016347"/>
            <a:ext cx="3448921" cy="193352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es-ES" sz="1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08000">
              <a:spcBef>
                <a:spcPts val="0"/>
              </a:spcBef>
              <a:buSzPct val="120000"/>
              <a:buFontTx/>
              <a:buBlip>
                <a:blip r:embed="rId2"/>
              </a:buBlip>
              <a:defRPr sz="1600"/>
            </a:lvl2pPr>
            <a:lvl3pPr marL="468000" indent="-72000">
              <a:spcBef>
                <a:spcPts val="0"/>
              </a:spcBef>
              <a:defRPr sz="1600"/>
            </a:lvl3pPr>
            <a:lvl4pPr marL="720000" indent="-108000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1008000" indent="-108000">
              <a:spcBef>
                <a:spcPts val="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agregar texto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7" name="2 Subtítulo"/>
          <p:cNvSpPr>
            <a:spLocks noGrp="1"/>
          </p:cNvSpPr>
          <p:nvPr>
            <p:ph type="subTitle" idx="13" hasCustomPrompt="1"/>
          </p:nvPr>
        </p:nvSpPr>
        <p:spPr>
          <a:xfrm>
            <a:off x="822251" y="858052"/>
            <a:ext cx="6630409" cy="492443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s-ES" sz="2600" kern="120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Segunda línea </a:t>
            </a:r>
            <a:endParaRPr lang="es-ES" dirty="0"/>
          </a:p>
        </p:txBody>
      </p:sp>
      <p:sp>
        <p:nvSpPr>
          <p:cNvPr id="19" name="2 Marcador de contenido"/>
          <p:cNvSpPr>
            <a:spLocks noGrp="1" noChangeAspect="1"/>
          </p:cNvSpPr>
          <p:nvPr>
            <p:ph sz="half" idx="15" hasCustomPrompt="1"/>
          </p:nvPr>
        </p:nvSpPr>
        <p:spPr>
          <a:xfrm>
            <a:off x="4572000" y="3055512"/>
            <a:ext cx="3352381" cy="289376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es-E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8000" indent="-108000">
              <a:spcBef>
                <a:spcPts val="0"/>
              </a:spcBef>
              <a:buSzPct val="120000"/>
              <a:buFontTx/>
              <a:buBlip>
                <a:blip r:embed="rId2"/>
              </a:buBlip>
              <a:defRPr sz="1600"/>
            </a:lvl2pPr>
            <a:lvl3pPr marL="468000" indent="-72000">
              <a:spcBef>
                <a:spcPts val="0"/>
              </a:spcBef>
              <a:defRPr sz="1600"/>
            </a:lvl3pPr>
            <a:lvl4pPr marL="720000" indent="-108000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1008000" indent="-108000">
              <a:spcBef>
                <a:spcPts val="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agregar texto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2" name="2 Marcador de contenido"/>
          <p:cNvSpPr>
            <a:spLocks noGrp="1" noChangeAspect="1"/>
          </p:cNvSpPr>
          <p:nvPr>
            <p:ph sz="half" idx="16" hasCustomPrompt="1"/>
          </p:nvPr>
        </p:nvSpPr>
        <p:spPr>
          <a:xfrm>
            <a:off x="907054" y="3039015"/>
            <a:ext cx="3433833" cy="864000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FF82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agregar texto</a:t>
            </a:r>
          </a:p>
        </p:txBody>
      </p:sp>
      <p:sp>
        <p:nvSpPr>
          <p:cNvPr id="23" name="2 Marcador de contenido"/>
          <p:cNvSpPr>
            <a:spLocks noGrp="1" noChangeAspect="1"/>
          </p:cNvSpPr>
          <p:nvPr>
            <p:ph sz="half" idx="17" hasCustomPrompt="1"/>
          </p:nvPr>
        </p:nvSpPr>
        <p:spPr>
          <a:xfrm>
            <a:off x="4558402" y="1573740"/>
            <a:ext cx="3365979" cy="1332000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insertar objeto</a:t>
            </a:r>
            <a:endParaRPr lang="es-ES" dirty="0"/>
          </a:p>
        </p:txBody>
      </p:sp>
      <p:sp>
        <p:nvSpPr>
          <p:cNvPr id="27" name="2 Marcador de contenido"/>
          <p:cNvSpPr>
            <a:spLocks noGrp="1" noChangeAspect="1"/>
          </p:cNvSpPr>
          <p:nvPr>
            <p:ph sz="half" idx="18" hasCustomPrompt="1"/>
          </p:nvPr>
        </p:nvSpPr>
        <p:spPr>
          <a:xfrm>
            <a:off x="894648" y="1573740"/>
            <a:ext cx="3456000" cy="1332000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insertar objeto</a:t>
            </a:r>
            <a:endParaRPr lang="es-ES" dirty="0"/>
          </a:p>
        </p:txBody>
      </p:sp>
      <p:pic>
        <p:nvPicPr>
          <p:cNvPr id="14" name="13 Imagen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959" y="474879"/>
            <a:ext cx="906353" cy="761337"/>
          </a:xfrm>
          <a:prstGeom prst="rect">
            <a:avLst/>
          </a:prstGeom>
        </p:spPr>
      </p:pic>
      <p:sp>
        <p:nvSpPr>
          <p:cNvPr id="16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4867" y="6460299"/>
            <a:ext cx="7503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 dirty="0" smtClean="0"/>
              <a:t>Repsol S.A. Asfaltos. JULIO 2013</a:t>
            </a:r>
            <a:endParaRPr lang="es-ES" kern="0" dirty="0"/>
          </a:p>
        </p:txBody>
      </p:sp>
      <p:sp>
        <p:nvSpPr>
          <p:cNvPr id="20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812811" y="6465633"/>
            <a:ext cx="1292620" cy="365125"/>
          </a:xfrm>
        </p:spPr>
        <p:txBody>
          <a:bodyPr/>
          <a:lstStyle>
            <a:lvl1pPr>
              <a:defRPr lang="es-ES" sz="1200" b="0" kern="1200" spc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9D989F8-62E6-4F2E-ACE7-0F41997FBF5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3383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4_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14 Conector recto"/>
          <p:cNvCxnSpPr/>
          <p:nvPr userDrawn="1"/>
        </p:nvCxnSpPr>
        <p:spPr>
          <a:xfrm flipH="1">
            <a:off x="542611" y="-61025"/>
            <a:ext cx="284803" cy="1286924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819673" y="506438"/>
            <a:ext cx="6632647" cy="523220"/>
          </a:xfrm>
        </p:spPr>
        <p:txBody>
          <a:bodyPr wrap="square" anchor="t">
            <a:spAutoFit/>
          </a:bodyPr>
          <a:lstStyle>
            <a:lvl1pPr algn="l">
              <a:defRPr lang="es-ES" sz="2800" b="1" kern="1200" spc="-11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dirty="0" smtClean="0"/>
              <a:t>TÍTULO DE LA DIAPOSITIVA</a:t>
            </a:r>
            <a:endParaRPr lang="es-ES" dirty="0"/>
          </a:p>
        </p:txBody>
      </p:sp>
      <p:sp>
        <p:nvSpPr>
          <p:cNvPr id="17" name="2 Subtítulo"/>
          <p:cNvSpPr>
            <a:spLocks noGrp="1"/>
          </p:cNvSpPr>
          <p:nvPr>
            <p:ph type="subTitle" idx="13" hasCustomPrompt="1"/>
          </p:nvPr>
        </p:nvSpPr>
        <p:spPr>
          <a:xfrm>
            <a:off x="822251" y="858052"/>
            <a:ext cx="6630409" cy="492443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s-ES" sz="2600" kern="120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Segunda línea </a:t>
            </a:r>
            <a:endParaRPr lang="es-ES" dirty="0"/>
          </a:p>
        </p:txBody>
      </p:sp>
      <p:sp>
        <p:nvSpPr>
          <p:cNvPr id="26" name="2 Marcador de contenido"/>
          <p:cNvSpPr>
            <a:spLocks noGrp="1" noChangeAspect="1"/>
          </p:cNvSpPr>
          <p:nvPr>
            <p:ph sz="half" idx="18" hasCustomPrompt="1"/>
          </p:nvPr>
        </p:nvSpPr>
        <p:spPr>
          <a:xfrm>
            <a:off x="919025" y="1824921"/>
            <a:ext cx="3348000" cy="1656000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insertar objeto</a:t>
            </a:r>
            <a:endParaRPr lang="es-ES" dirty="0"/>
          </a:p>
        </p:txBody>
      </p:sp>
      <p:sp>
        <p:nvSpPr>
          <p:cNvPr id="28" name="2 Marcador de contenido"/>
          <p:cNvSpPr>
            <a:spLocks noGrp="1" noChangeAspect="1"/>
          </p:cNvSpPr>
          <p:nvPr>
            <p:ph sz="half" idx="19" hasCustomPrompt="1"/>
          </p:nvPr>
        </p:nvSpPr>
        <p:spPr>
          <a:xfrm>
            <a:off x="4432687" y="1824921"/>
            <a:ext cx="3348000" cy="1656000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insertar objeto</a:t>
            </a:r>
            <a:endParaRPr lang="es-ES" dirty="0"/>
          </a:p>
        </p:txBody>
      </p:sp>
      <p:pic>
        <p:nvPicPr>
          <p:cNvPr id="14" name="13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959" y="474879"/>
            <a:ext cx="906353" cy="761337"/>
          </a:xfrm>
          <a:prstGeom prst="rect">
            <a:avLst/>
          </a:prstGeom>
        </p:spPr>
      </p:pic>
      <p:sp>
        <p:nvSpPr>
          <p:cNvPr id="18" name="2 Marcador de contenido"/>
          <p:cNvSpPr>
            <a:spLocks noGrp="1" noChangeAspect="1"/>
          </p:cNvSpPr>
          <p:nvPr>
            <p:ph sz="half" idx="20" hasCustomPrompt="1"/>
          </p:nvPr>
        </p:nvSpPr>
        <p:spPr>
          <a:xfrm>
            <a:off x="919025" y="3652659"/>
            <a:ext cx="3348000" cy="1656000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insertar objeto</a:t>
            </a:r>
            <a:endParaRPr lang="es-ES" dirty="0"/>
          </a:p>
        </p:txBody>
      </p:sp>
      <p:sp>
        <p:nvSpPr>
          <p:cNvPr id="19" name="2 Marcador de contenido"/>
          <p:cNvSpPr>
            <a:spLocks noGrp="1" noChangeAspect="1"/>
          </p:cNvSpPr>
          <p:nvPr>
            <p:ph sz="half" idx="21" hasCustomPrompt="1"/>
          </p:nvPr>
        </p:nvSpPr>
        <p:spPr>
          <a:xfrm>
            <a:off x="4432687" y="3652659"/>
            <a:ext cx="3348000" cy="1656000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insertar objeto</a:t>
            </a:r>
            <a:endParaRPr lang="es-ES" dirty="0"/>
          </a:p>
        </p:txBody>
      </p:sp>
      <p:sp>
        <p:nvSpPr>
          <p:cNvPr id="13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4867" y="6460299"/>
            <a:ext cx="7503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 dirty="0" smtClean="0"/>
              <a:t>Repsol S.A. Asfaltos. JULIO 2013</a:t>
            </a:r>
            <a:endParaRPr lang="es-ES" kern="0" dirty="0"/>
          </a:p>
        </p:txBody>
      </p:sp>
      <p:sp>
        <p:nvSpPr>
          <p:cNvPr id="20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812811" y="6465633"/>
            <a:ext cx="1292620" cy="365125"/>
          </a:xfrm>
        </p:spPr>
        <p:txBody>
          <a:bodyPr/>
          <a:lstStyle>
            <a:lvl1pPr>
              <a:defRPr lang="es-ES" sz="1200" b="0" kern="1200" spc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9D989F8-62E6-4F2E-ACE7-0F41997FBF5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6558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4867" y="6436734"/>
            <a:ext cx="5069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100" smtClean="0">
                <a:effectLst/>
              </a:defRPr>
            </a:lvl1pPr>
          </a:lstStyle>
          <a:p>
            <a:pPr>
              <a:defRPr/>
            </a:pPr>
            <a:r>
              <a:rPr lang="es-ES" smtClean="0"/>
              <a:t>Repsol S.A. Asfaltos. Noviembre 2012</a:t>
            </a:r>
            <a:endParaRPr lang="es-ES" kern="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1" y="6484486"/>
            <a:ext cx="1292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s-ES" sz="1400" b="1" kern="1200" spc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9D989F8-62E6-4F2E-ACE7-0F41997FBF55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CuadroTexto"/>
          <p:cNvSpPr txBox="1"/>
          <p:nvPr userDrawn="1"/>
        </p:nvSpPr>
        <p:spPr>
          <a:xfrm>
            <a:off x="77687" y="647541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©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2409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2" r:id="rId3"/>
    <p:sldLayoutId id="2147483650" r:id="rId4"/>
    <p:sldLayoutId id="2147483673" r:id="rId5"/>
    <p:sldLayoutId id="2147483652" r:id="rId6"/>
    <p:sldLayoutId id="2147483674" r:id="rId7"/>
    <p:sldLayoutId id="2147483675" r:id="rId8"/>
    <p:sldLayoutId id="2147483676" r:id="rId9"/>
    <p:sldLayoutId id="2147483677" r:id="rId10"/>
    <p:sldLayoutId id="214748368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2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5656965" cy="2800767"/>
          </a:xfrm>
        </p:spPr>
        <p:txBody>
          <a:bodyPr/>
          <a:lstStyle/>
          <a:p>
            <a:r>
              <a:rPr lang="es-ES" dirty="0" smtClean="0"/>
              <a:t>Sistemas de incorporación de polvo de NFU por vía húmeda:</a:t>
            </a:r>
            <a:br>
              <a:rPr lang="es-ES" dirty="0" smtClean="0"/>
            </a:br>
            <a:r>
              <a:rPr lang="es-ES" dirty="0" smtClean="0"/>
              <a:t>Fabricación en Central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dirty="0" smtClean="0"/>
              <a:t>Francisco Lucas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501865" y="3706071"/>
            <a:ext cx="5942343" cy="430887"/>
          </a:xfrm>
        </p:spPr>
        <p:txBody>
          <a:bodyPr/>
          <a:lstStyle/>
          <a:p>
            <a:r>
              <a:rPr lang="es-ES" dirty="0" smtClean="0"/>
              <a:t>Madrid, 2 Diciembre 2014</a:t>
            </a:r>
            <a:endParaRPr lang="es-E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3" t="10940" r="15526" b="6460"/>
          <a:stretch/>
        </p:blipFill>
        <p:spPr bwMode="auto">
          <a:xfrm>
            <a:off x="7092280" y="3140968"/>
            <a:ext cx="1675511" cy="3543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1550769"/>
            <a:ext cx="868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lr>
                <a:srgbClr val="FF7B00"/>
              </a:buClr>
              <a:defRPr sz="2200">
                <a:solidFill>
                  <a:srgbClr val="00224C"/>
                </a:solidFill>
                <a:latin typeface="Arial" charset="0"/>
              </a:defRPr>
            </a:lvl1pPr>
            <a:lvl2pPr marL="542925" indent="-188913" eaLnBrk="0" hangingPunct="0">
              <a:lnSpc>
                <a:spcPct val="150000"/>
              </a:lnSpc>
              <a:buClr>
                <a:srgbClr val="FF7B00"/>
              </a:buClr>
              <a:buSzPct val="130000"/>
              <a:buChar char="•"/>
              <a:defRPr sz="2200">
                <a:solidFill>
                  <a:srgbClr val="00224C"/>
                </a:solidFill>
                <a:latin typeface="Arial" charset="0"/>
              </a:defRPr>
            </a:lvl2pPr>
            <a:lvl3pPr marL="904875" indent="-190500" eaLnBrk="0" hangingPunct="0">
              <a:lnSpc>
                <a:spcPct val="130000"/>
              </a:lnSpc>
              <a:spcBef>
                <a:spcPct val="0"/>
              </a:spcBef>
              <a:buClr>
                <a:srgbClr val="F10043"/>
              </a:buClr>
              <a:buSzPct val="130000"/>
              <a:buChar char="•"/>
              <a:defRPr sz="2000">
                <a:solidFill>
                  <a:srgbClr val="00224C"/>
                </a:solidFill>
                <a:latin typeface="Arial" charset="0"/>
              </a:defRPr>
            </a:lvl3pPr>
            <a:lvl4pPr marL="1257300" indent="-180975" eaLnBrk="0" hangingPunct="0">
              <a:lnSpc>
                <a:spcPct val="140000"/>
              </a:lnSpc>
              <a:spcBef>
                <a:spcPct val="0"/>
              </a:spcBef>
              <a:buClr>
                <a:schemeClr val="accent2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4pPr>
            <a:lvl5pPr marL="1619250" indent="-180975" eaLnBrk="0" hangingPunct="0"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5pPr>
            <a:lvl6pPr marL="20764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6pPr>
            <a:lvl7pPr marL="25336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7pPr>
            <a:lvl8pPr marL="29908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8pPr>
            <a:lvl9pPr marL="34480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dirty="0" smtClean="0">
                <a:solidFill>
                  <a:srgbClr val="000000"/>
                </a:solidFill>
                <a:latin typeface="Calibri" pitchFamily="34" charset="0"/>
              </a:rPr>
              <a:t>BC. Betunes-caucho que no alcanzan propiedades del art. </a:t>
            </a:r>
            <a:r>
              <a:rPr lang="es-ES" altLang="es-ES" dirty="0" smtClean="0">
                <a:solidFill>
                  <a:srgbClr val="000000"/>
                </a:solidFill>
                <a:latin typeface="Calibri" pitchFamily="34" charset="0"/>
              </a:rPr>
              <a:t>212, </a:t>
            </a:r>
            <a:r>
              <a:rPr lang="es-ES" altLang="es-ES" dirty="0" smtClean="0">
                <a:solidFill>
                  <a:srgbClr val="000000"/>
                </a:solidFill>
                <a:latin typeface="Calibri" pitchFamily="34" charset="0"/>
              </a:rPr>
              <a:t>pero sí propiedades mejoradas (</a:t>
            </a:r>
            <a:r>
              <a:rPr lang="es-ES" altLang="es-ES" dirty="0" err="1" smtClean="0">
                <a:solidFill>
                  <a:srgbClr val="000000"/>
                </a:solidFill>
                <a:latin typeface="Calibri" pitchFamily="34" charset="0"/>
              </a:rPr>
              <a:t>AyB</a:t>
            </a:r>
            <a:r>
              <a:rPr lang="es-ES" altLang="es-ES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s-ES" altLang="es-ES" dirty="0" err="1" smtClean="0">
                <a:solidFill>
                  <a:srgbClr val="000000"/>
                </a:solidFill>
                <a:latin typeface="Calibri" pitchFamily="34" charset="0"/>
              </a:rPr>
              <a:t>R.Elast</a:t>
            </a:r>
            <a:r>
              <a:rPr lang="es-ES" altLang="es-ES" dirty="0" smtClean="0">
                <a:solidFill>
                  <a:srgbClr val="000000"/>
                </a:solidFill>
                <a:latin typeface="Calibri" pitchFamily="34" charset="0"/>
              </a:rPr>
              <a:t>…) respecto a los normales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dirty="0" smtClean="0">
                <a:solidFill>
                  <a:srgbClr val="000000"/>
                </a:solidFill>
                <a:latin typeface="Calibri" pitchFamily="34" charset="0"/>
              </a:rPr>
              <a:t>Especificados dos tipos: 35/50 y 50/70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dirty="0" smtClean="0">
                <a:solidFill>
                  <a:srgbClr val="000000"/>
                </a:solidFill>
                <a:latin typeface="Calibri" pitchFamily="34" charset="0"/>
              </a:rPr>
              <a:t>Caucho NFU: 6-8%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dirty="0" smtClean="0">
                <a:solidFill>
                  <a:srgbClr val="000000"/>
                </a:solidFill>
                <a:latin typeface="Calibri" pitchFamily="34" charset="0"/>
              </a:rPr>
              <a:t>Aplicaciones: las mismas que las de los betunes normales:</a:t>
            </a: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24C"/>
              </a:buClr>
              <a:buSzTx/>
              <a:buFont typeface="Wingdings" pitchFamily="2" charset="2"/>
              <a:buChar char="ü"/>
            </a:pP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MBC cerradas en capas de base e intermedia en T00 a T2, </a:t>
            </a:r>
            <a:r>
              <a:rPr lang="es-ES" altLang="es-ES" sz="2000" dirty="0" err="1" smtClean="0">
                <a:solidFill>
                  <a:srgbClr val="000000"/>
                </a:solidFill>
                <a:latin typeface="Calibri" pitchFamily="34" charset="0"/>
              </a:rPr>
              <a:t>exc</a:t>
            </a: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. BAM.</a:t>
            </a: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24C"/>
              </a:buClr>
              <a:buSzTx/>
              <a:buFont typeface="Wingdings" pitchFamily="2" charset="2"/>
              <a:buChar char="ü"/>
            </a:pP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Capas de rodadura AC D y S, </a:t>
            </a:r>
            <a:r>
              <a:rPr lang="es-ES" altLang="es-ES" sz="2000" u="sng" dirty="0" smtClean="0">
                <a:solidFill>
                  <a:srgbClr val="000000"/>
                </a:solidFill>
                <a:latin typeface="Calibri" pitchFamily="34" charset="0"/>
              </a:rPr>
              <a:t>y BBTM A y B</a:t>
            </a: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 para T2 a T4 donde no son obligatorios los </a:t>
            </a: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PMB</a:t>
            </a: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del art. </a:t>
            </a: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212</a:t>
            </a:r>
            <a:endParaRPr lang="es-ES" altLang="es-ES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endParaRPr lang="es-ES" altLang="es-ES" sz="2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7584" y="311041"/>
            <a:ext cx="6858000" cy="6096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1C357A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800" b="1" kern="1200" spc="-11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altLang="es-ES" dirty="0" smtClean="0"/>
              <a:t>Betunes Mejorados con Caucho BC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45690"/>
            <a:ext cx="2704530" cy="203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5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7584" y="311041"/>
            <a:ext cx="6858000" cy="52322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1C357A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800" b="1" kern="1200" spc="-11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altLang="es-ES" dirty="0"/>
              <a:t>Betunes Modificados con Caucho BMC</a:t>
            </a:r>
            <a:endParaRPr lang="es-ES" altLang="es-ES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9767" y="1556792"/>
            <a:ext cx="86868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lr>
                <a:srgbClr val="FF7B00"/>
              </a:buClr>
              <a:defRPr sz="2200">
                <a:solidFill>
                  <a:srgbClr val="00224C"/>
                </a:solidFill>
                <a:latin typeface="Arial" charset="0"/>
              </a:defRPr>
            </a:lvl1pPr>
            <a:lvl2pPr marL="542925" indent="-188913" eaLnBrk="0" hangingPunct="0">
              <a:lnSpc>
                <a:spcPct val="150000"/>
              </a:lnSpc>
              <a:buClr>
                <a:srgbClr val="FF7B00"/>
              </a:buClr>
              <a:buSzPct val="130000"/>
              <a:buChar char="•"/>
              <a:defRPr sz="2200">
                <a:solidFill>
                  <a:srgbClr val="00224C"/>
                </a:solidFill>
                <a:latin typeface="Arial" charset="0"/>
              </a:defRPr>
            </a:lvl2pPr>
            <a:lvl3pPr marL="904875" indent="-190500" eaLnBrk="0" hangingPunct="0">
              <a:lnSpc>
                <a:spcPct val="130000"/>
              </a:lnSpc>
              <a:spcBef>
                <a:spcPct val="0"/>
              </a:spcBef>
              <a:buClr>
                <a:srgbClr val="F10043"/>
              </a:buClr>
              <a:buSzPct val="130000"/>
              <a:buChar char="•"/>
              <a:defRPr sz="2000">
                <a:solidFill>
                  <a:srgbClr val="00224C"/>
                </a:solidFill>
                <a:latin typeface="Arial" charset="0"/>
              </a:defRPr>
            </a:lvl3pPr>
            <a:lvl4pPr marL="1257300" indent="-180975" eaLnBrk="0" hangingPunct="0">
              <a:lnSpc>
                <a:spcPct val="140000"/>
              </a:lnSpc>
              <a:spcBef>
                <a:spcPct val="0"/>
              </a:spcBef>
              <a:buClr>
                <a:schemeClr val="accent2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4pPr>
            <a:lvl5pPr marL="1619250" indent="-180975" eaLnBrk="0" hangingPunct="0"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5pPr>
            <a:lvl6pPr marL="20764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6pPr>
            <a:lvl7pPr marL="25336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7pPr>
            <a:lvl8pPr marL="29908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8pPr>
            <a:lvl9pPr marL="34480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PMB</a:t>
            </a: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Betunes modificados con caucho que cumplen el art. </a:t>
            </a: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212 </a:t>
            </a: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del PG-3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Ductilidad y Retorno elástico</a:t>
            </a: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24C"/>
              </a:buClr>
              <a:buSzTx/>
              <a:buFont typeface="Wingdings" pitchFamily="2" charset="2"/>
              <a:buChar char="ü"/>
            </a:pP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Directamente en los tipo “</a:t>
            </a:r>
            <a:r>
              <a:rPr lang="es-ES" altLang="es-ES" sz="2000" dirty="0" err="1" smtClean="0">
                <a:solidFill>
                  <a:srgbClr val="000000"/>
                </a:solidFill>
                <a:latin typeface="Calibri" pitchFamily="34" charset="0"/>
              </a:rPr>
              <a:t>plastómero</a:t>
            </a: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” </a:t>
            </a: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(PMB 10/40-70 C y PMB 25/55-65 C)</a:t>
            </a:r>
            <a:endParaRPr lang="es-ES" altLang="es-ES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24C"/>
              </a:buClr>
              <a:buSzTx/>
              <a:buFont typeface="Wingdings" pitchFamily="2" charset="2"/>
              <a:buChar char="ü"/>
            </a:pP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Con algún aditivo en los tipo “elastómero</a:t>
            </a: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” (PMB 45/80-60 C, PMB 45/80-65 C, PMB 75/130-60 C)</a:t>
            </a:r>
            <a:endParaRPr lang="es-ES" altLang="es-ES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Caucho NFU: 8-12%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Aplicaciones: las mismas que las de los BMP “clásicos”:</a:t>
            </a: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24C"/>
              </a:buClr>
              <a:buSzTx/>
              <a:buFont typeface="Wingdings" pitchFamily="2" charset="2"/>
              <a:buChar char="ü"/>
            </a:pP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Obligatorio: rodaduras BBTM B o PA en T00 a T1 y alto módulo en T00 y T0</a:t>
            </a: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24C"/>
              </a:buClr>
              <a:buSzTx/>
              <a:buFont typeface="Wingdings" pitchFamily="2" charset="2"/>
              <a:buChar char="ü"/>
            </a:pP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Otros: Rodaduras en T2, T3 y T4, capas muy resistentes a </a:t>
            </a:r>
            <a:r>
              <a:rPr lang="es-ES" altLang="es-ES" sz="2000" dirty="0" err="1" smtClean="0">
                <a:solidFill>
                  <a:srgbClr val="000000"/>
                </a:solidFill>
                <a:latin typeface="Calibri" pitchFamily="34" charset="0"/>
              </a:rPr>
              <a:t>deform</a:t>
            </a: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. plástica </a:t>
            </a:r>
            <a:r>
              <a:rPr lang="es-ES" altLang="es-ES" sz="2000" dirty="0">
                <a:solidFill>
                  <a:srgbClr val="000000"/>
                </a:solidFill>
                <a:latin typeface="Calibri" pitchFamily="34" charset="0"/>
              </a:rPr>
              <a:t>(PMB 10/40-70 C y PMB 25/55-65 C), </a:t>
            </a: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fatiga </a:t>
            </a:r>
            <a:r>
              <a:rPr lang="es-ES" altLang="es-ES" sz="2000" dirty="0">
                <a:solidFill>
                  <a:srgbClr val="000000"/>
                </a:solidFill>
                <a:latin typeface="Calibri" pitchFamily="34" charset="0"/>
              </a:rPr>
              <a:t>(PMB 45/80-60 C, PMB 45/80-65 C), </a:t>
            </a: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sistemas </a:t>
            </a:r>
            <a:r>
              <a:rPr lang="es-ES" altLang="es-ES" sz="2000" dirty="0" err="1" smtClean="0">
                <a:solidFill>
                  <a:srgbClr val="000000"/>
                </a:solidFill>
                <a:latin typeface="Calibri" pitchFamily="34" charset="0"/>
              </a:rPr>
              <a:t>antifisuras</a:t>
            </a: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altLang="es-ES" sz="2000" dirty="0">
                <a:solidFill>
                  <a:srgbClr val="000000"/>
                </a:solidFill>
                <a:latin typeface="Calibri" pitchFamily="34" charset="0"/>
              </a:rPr>
              <a:t>(PMB 75/130-60 C)</a:t>
            </a:r>
            <a:endParaRPr lang="es-ES" altLang="es-ES" sz="2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7584" y="311041"/>
            <a:ext cx="6858000" cy="954107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1C357A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800" b="1" kern="1200" spc="-11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altLang="es-ES" dirty="0"/>
              <a:t>Betunes Alta Viscosidad con Caucho BMAVC</a:t>
            </a:r>
            <a:endParaRPr lang="es-ES" altLang="es-ES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552" y="1779587"/>
            <a:ext cx="7776864" cy="44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lr>
                <a:srgbClr val="FF7B00"/>
              </a:buClr>
              <a:defRPr sz="2200">
                <a:solidFill>
                  <a:srgbClr val="00224C"/>
                </a:solidFill>
                <a:latin typeface="Arial" charset="0"/>
              </a:defRPr>
            </a:lvl1pPr>
            <a:lvl2pPr marL="542925" indent="-188913" eaLnBrk="0" hangingPunct="0">
              <a:lnSpc>
                <a:spcPct val="150000"/>
              </a:lnSpc>
              <a:buClr>
                <a:srgbClr val="FF7B00"/>
              </a:buClr>
              <a:buSzPct val="130000"/>
              <a:buChar char="•"/>
              <a:defRPr sz="2200">
                <a:solidFill>
                  <a:srgbClr val="00224C"/>
                </a:solidFill>
                <a:latin typeface="Arial" charset="0"/>
              </a:defRPr>
            </a:lvl2pPr>
            <a:lvl3pPr marL="904875" indent="-190500" eaLnBrk="0" hangingPunct="0">
              <a:lnSpc>
                <a:spcPct val="130000"/>
              </a:lnSpc>
              <a:spcBef>
                <a:spcPct val="0"/>
              </a:spcBef>
              <a:buClr>
                <a:srgbClr val="F10043"/>
              </a:buClr>
              <a:buSzPct val="130000"/>
              <a:buChar char="•"/>
              <a:defRPr sz="2000">
                <a:solidFill>
                  <a:srgbClr val="00224C"/>
                </a:solidFill>
                <a:latin typeface="Arial" charset="0"/>
              </a:defRPr>
            </a:lvl3pPr>
            <a:lvl4pPr marL="1257300" indent="-180975" eaLnBrk="0" hangingPunct="0">
              <a:lnSpc>
                <a:spcPct val="140000"/>
              </a:lnSpc>
              <a:spcBef>
                <a:spcPct val="0"/>
              </a:spcBef>
              <a:buClr>
                <a:schemeClr val="accent2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4pPr>
            <a:lvl5pPr marL="1619250" indent="-180975" eaLnBrk="0" hangingPunct="0"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5pPr>
            <a:lvl6pPr marL="20764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6pPr>
            <a:lvl7pPr marL="25336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7pPr>
            <a:lvl8pPr marL="29908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8pPr>
            <a:lvl9pPr marL="34480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BMAVC: viscosidad elevada, </a:t>
            </a:r>
            <a:r>
              <a:rPr lang="es-ES" altLang="es-ES" sz="2400" dirty="0" err="1" smtClean="0">
                <a:solidFill>
                  <a:srgbClr val="000000"/>
                </a:solidFill>
                <a:latin typeface="Calibri" pitchFamily="34" charset="0"/>
              </a:rPr>
              <a:t>AyB</a:t>
            </a: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 superior a los del art. 215</a:t>
            </a:r>
          </a:p>
          <a:p>
            <a:pPr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Experiencia básica: fabricación in situ. Algunas experiencias fabricados en central con BMAVC-3</a:t>
            </a:r>
          </a:p>
          <a:p>
            <a:pPr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Aplicación más importante: mezclas discontinuas y/o abiertas de alto contenido en </a:t>
            </a:r>
            <a:r>
              <a:rPr lang="es-ES" altLang="es-ES" sz="2400" dirty="0" err="1" smtClean="0">
                <a:solidFill>
                  <a:srgbClr val="000000"/>
                </a:solidFill>
                <a:latin typeface="Calibri" pitchFamily="34" charset="0"/>
              </a:rPr>
              <a:t>ligante</a:t>
            </a: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 (&gt; 7%) como rodadura de altas prestaciones o capa </a:t>
            </a:r>
            <a:r>
              <a:rPr lang="es-ES" altLang="es-ES" sz="2400" dirty="0" err="1" smtClean="0">
                <a:solidFill>
                  <a:srgbClr val="000000"/>
                </a:solidFill>
                <a:latin typeface="Calibri" pitchFamily="34" charset="0"/>
              </a:rPr>
              <a:t>antifisuras</a:t>
            </a:r>
            <a:endParaRPr lang="es-ES" altLang="es-E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Otras: mezclas muy resistentes a fatiga, </a:t>
            </a:r>
            <a:r>
              <a:rPr lang="es-ES" altLang="es-ES" sz="2400" dirty="0" err="1" smtClean="0">
                <a:solidFill>
                  <a:srgbClr val="000000"/>
                </a:solidFill>
                <a:latin typeface="Calibri" pitchFamily="34" charset="0"/>
              </a:rPr>
              <a:t>drenantes</a:t>
            </a: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 alto % huecos</a:t>
            </a:r>
          </a:p>
          <a:p>
            <a:pPr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No indicadas para mezclas cerradas tipo AC D o S </a:t>
            </a:r>
          </a:p>
          <a:p>
            <a:pPr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Alternativas BMAV-3 sin caucho con alto retorno elástico &gt;70%</a:t>
            </a:r>
          </a:p>
          <a:p>
            <a:pPr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</a:pPr>
            <a:endParaRPr lang="es-ES" altLang="es-ES" sz="28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10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7584" y="311041"/>
            <a:ext cx="6858000" cy="52322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1C357A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800" b="1" kern="1200" spc="-11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altLang="es-ES" dirty="0"/>
              <a:t>OC 21 bis/2009: Maduración betunes BC </a:t>
            </a:r>
            <a:endParaRPr lang="es-ES" altLang="es-ES" dirty="0" smtClean="0"/>
          </a:p>
        </p:txBody>
      </p:sp>
      <p:sp>
        <p:nvSpPr>
          <p:cNvPr id="6" name="4 Marcador de número de diapositiva"/>
          <p:cNvSpPr txBox="1">
            <a:spLocks/>
          </p:cNvSpPr>
          <p:nvPr/>
        </p:nvSpPr>
        <p:spPr bwMode="auto">
          <a:xfrm>
            <a:off x="8142288" y="6481763"/>
            <a:ext cx="865187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224C"/>
                </a:solidFill>
                <a:effectLst/>
                <a:uLnTx/>
                <a:uFillTx/>
                <a:latin typeface="Arial" charset="0"/>
              </a:rPr>
              <a:t> </a:t>
            </a:r>
            <a:fld id="{0105A343-8E00-4923-A828-0458B7DD0E3E}" type="slidenum">
              <a:rPr kumimoji="0" lang="es-ES" alt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altLang="es-ES" sz="1200" b="1" i="0" u="none" strike="noStrike" kern="1200" cap="none" spc="0" normalizeH="0" baseline="0" noProof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59225" y="3933825"/>
            <a:ext cx="5184775" cy="260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s-ES" altLang="es-ES" sz="2400" smtClean="0">
                <a:solidFill>
                  <a:srgbClr val="00224C"/>
                </a:solidFill>
                <a:latin typeface="Calibri" pitchFamily="34" charset="0"/>
              </a:rPr>
              <a:t>OC 21 BIS/2009</a:t>
            </a:r>
            <a:endParaRPr lang="es-ES" altLang="es-ES" sz="240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1800" smtClean="0">
                <a:solidFill>
                  <a:srgbClr val="000000"/>
                </a:solidFill>
                <a:latin typeface="Calibri" pitchFamily="34" charset="0"/>
              </a:rPr>
              <a:t> Verticales </a:t>
            </a:r>
            <a:r>
              <a:rPr lang="es-ES" altLang="es-ES" sz="1800" smtClean="0">
                <a:solidFill>
                  <a:srgbClr val="FF3300"/>
                </a:solidFill>
                <a:latin typeface="Calibri" pitchFamily="34" charset="0"/>
              </a:rPr>
              <a:t>RECOMEDADO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1800" smtClean="0">
                <a:solidFill>
                  <a:srgbClr val="000000"/>
                </a:solidFill>
                <a:latin typeface="Calibri" pitchFamily="34" charset="0"/>
              </a:rPr>
              <a:t> Salida de fondo (sin zonas muertas) </a:t>
            </a:r>
            <a:r>
              <a:rPr lang="es-ES" altLang="es-ES" sz="1800" smtClean="0">
                <a:solidFill>
                  <a:srgbClr val="FF3300"/>
                </a:solidFill>
                <a:latin typeface="Calibri" pitchFamily="34" charset="0"/>
              </a:rPr>
              <a:t>RECOMENDADO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1800" smtClean="0">
                <a:solidFill>
                  <a:srgbClr val="000000"/>
                </a:solidFill>
                <a:latin typeface="Calibri" pitchFamily="34" charset="0"/>
              </a:rPr>
              <a:t>Agitación y recirculación (permitimos rehomogeneizar y asegurar digestión) </a:t>
            </a:r>
            <a:r>
              <a:rPr lang="es-ES" altLang="es-ES" sz="1800" smtClean="0">
                <a:solidFill>
                  <a:srgbClr val="FF3300"/>
                </a:solidFill>
                <a:latin typeface="Calibri" pitchFamily="34" charset="0"/>
              </a:rPr>
              <a:t>OBLIGATORIO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1800" smtClean="0">
                <a:solidFill>
                  <a:srgbClr val="000000"/>
                </a:solidFill>
                <a:latin typeface="Calibri" pitchFamily="34" charset="0"/>
              </a:rPr>
              <a:t>Calentamiento exterior (evitamos contacto directo en la masa polvo-serpentín) </a:t>
            </a:r>
            <a:r>
              <a:rPr lang="es-ES" altLang="es-ES" sz="1800" smtClean="0">
                <a:solidFill>
                  <a:srgbClr val="FF3300"/>
                </a:solidFill>
                <a:latin typeface="Calibri" pitchFamily="34" charset="0"/>
              </a:rPr>
              <a:t>OBLIGATORIO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03663" y="4521200"/>
            <a:ext cx="720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US" altLang="es-ES" smtClean="0">
              <a:solidFill>
                <a:srgbClr val="00224C"/>
              </a:solidFill>
              <a:latin typeface="Calibri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384300"/>
            <a:ext cx="393541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DepositoBetun1dic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1125538"/>
            <a:ext cx="1782762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95325" y="3551238"/>
            <a:ext cx="3155950" cy="3151187"/>
          </a:xfrm>
          <a:prstGeom prst="rect">
            <a:avLst/>
          </a:prstGeom>
          <a:gradFill rotWithShape="1">
            <a:gsLst>
              <a:gs pos="0">
                <a:srgbClr val="F8F8F8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smtClean="0">
                <a:ln>
                  <a:noFill/>
                </a:ln>
                <a:solidFill>
                  <a:srgbClr val="00224C"/>
                </a:solidFill>
                <a:effectLst/>
                <a:uLnTx/>
                <a:uFillTx/>
                <a:latin typeface="Calibri" pitchFamily="34" charset="0"/>
              </a:rPr>
              <a:t>ACTUALES</a:t>
            </a:r>
            <a:endParaRPr kumimoji="0" lang="es-ES" altLang="es-ES" sz="2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Horizontales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Salida a 30-40 cm por encima del fondo, con zona muerta (sin movimiento natural del producto)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Sin agitación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Con calentamiento interior (contacto directo del polvo-serpentín)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4624388" y="2095500"/>
            <a:ext cx="1403350" cy="1039813"/>
          </a:xfrm>
          <a:prstGeom prst="rightArrow">
            <a:avLst>
              <a:gd name="adj1" fmla="val 50000"/>
              <a:gd name="adj2" fmla="val 33740"/>
            </a:avLst>
          </a:prstGeom>
          <a:solidFill>
            <a:srgbClr val="FFB36D"/>
          </a:solidFill>
          <a:ln w="9525" algn="ctr">
            <a:solidFill>
              <a:srgbClr val="00224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200" b="1" i="0" u="none" strike="noStrike" kern="0" cap="none" spc="0" normalizeH="0" baseline="0" noProof="0" smtClean="0">
              <a:ln>
                <a:noFill/>
              </a:ln>
              <a:solidFill>
                <a:srgbClr val="00224C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8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7584" y="311041"/>
            <a:ext cx="6858000" cy="52322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1C357A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800" b="1" kern="1200" spc="-11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altLang="es-ES" dirty="0"/>
              <a:t>Vía húmeda “en central”: Esquema</a:t>
            </a:r>
            <a:endParaRPr lang="es-ES" altLang="es-ES" dirty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23528" y="1341438"/>
            <a:ext cx="859187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lr>
                <a:srgbClr val="FF7B00"/>
              </a:buClr>
              <a:defRPr sz="2200">
                <a:solidFill>
                  <a:srgbClr val="00224C"/>
                </a:solidFill>
                <a:latin typeface="Arial" charset="0"/>
              </a:defRPr>
            </a:lvl1pPr>
            <a:lvl2pPr marL="542925" indent="-188913" eaLnBrk="0" hangingPunct="0">
              <a:lnSpc>
                <a:spcPct val="150000"/>
              </a:lnSpc>
              <a:buClr>
                <a:srgbClr val="FF7B00"/>
              </a:buClr>
              <a:buSzPct val="130000"/>
              <a:buChar char="•"/>
              <a:defRPr sz="2200">
                <a:solidFill>
                  <a:srgbClr val="00224C"/>
                </a:solidFill>
                <a:latin typeface="Arial" charset="0"/>
              </a:defRPr>
            </a:lvl2pPr>
            <a:lvl3pPr marL="904875" indent="-190500" eaLnBrk="0" hangingPunct="0">
              <a:lnSpc>
                <a:spcPct val="130000"/>
              </a:lnSpc>
              <a:spcBef>
                <a:spcPct val="0"/>
              </a:spcBef>
              <a:buClr>
                <a:srgbClr val="F10043"/>
              </a:buClr>
              <a:buSzPct val="130000"/>
              <a:buChar char="•"/>
              <a:defRPr sz="2000">
                <a:solidFill>
                  <a:srgbClr val="00224C"/>
                </a:solidFill>
                <a:latin typeface="Arial" charset="0"/>
              </a:defRPr>
            </a:lvl3pPr>
            <a:lvl4pPr marL="1257300" indent="-180975" eaLnBrk="0" hangingPunct="0">
              <a:lnSpc>
                <a:spcPct val="140000"/>
              </a:lnSpc>
              <a:spcBef>
                <a:spcPct val="0"/>
              </a:spcBef>
              <a:buClr>
                <a:schemeClr val="accent2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4pPr>
            <a:lvl5pPr marL="1619250" indent="-180975" eaLnBrk="0" hangingPunct="0"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5pPr>
            <a:lvl6pPr marL="20764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6pPr>
            <a:lvl7pPr marL="25336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7pPr>
            <a:lvl8pPr marL="29908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8pPr>
            <a:lvl9pPr marL="34480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Típicos fabricantes de betunes modificados con polímero estables al almacenamiento.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El betún y el polvo de neumático se mezclan en instalaciones fijas localizadas, y se procede a su maduración antes de ser enviado mediante cisternas a las plantas de mezclas bituminosas en caliente.</a:t>
            </a:r>
          </a:p>
        </p:txBody>
      </p:sp>
      <p:pic>
        <p:nvPicPr>
          <p:cNvPr id="14" name="Picture 6" descr="esquema pla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3429000"/>
            <a:ext cx="6224587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5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7584" y="311041"/>
            <a:ext cx="6858000" cy="52322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1C357A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800" b="1" kern="1200" spc="-11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altLang="es-ES" dirty="0" smtClean="0"/>
              <a:t>Conclusiones (I)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0" y="1484313"/>
            <a:ext cx="86868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lr>
                <a:srgbClr val="FF7B00"/>
              </a:buClr>
              <a:defRPr sz="2200">
                <a:solidFill>
                  <a:srgbClr val="00224C"/>
                </a:solidFill>
                <a:latin typeface="Arial" charset="0"/>
              </a:defRPr>
            </a:lvl1pPr>
            <a:lvl2pPr marL="542925" indent="-188913" eaLnBrk="0" hangingPunct="0">
              <a:lnSpc>
                <a:spcPct val="150000"/>
              </a:lnSpc>
              <a:buClr>
                <a:srgbClr val="FF7B00"/>
              </a:buClr>
              <a:buSzPct val="130000"/>
              <a:buChar char="•"/>
              <a:defRPr sz="2200">
                <a:solidFill>
                  <a:srgbClr val="00224C"/>
                </a:solidFill>
                <a:latin typeface="Arial" charset="0"/>
              </a:defRPr>
            </a:lvl2pPr>
            <a:lvl3pPr marL="904875" indent="-190500" eaLnBrk="0" hangingPunct="0">
              <a:lnSpc>
                <a:spcPct val="130000"/>
              </a:lnSpc>
              <a:spcBef>
                <a:spcPct val="0"/>
              </a:spcBef>
              <a:buClr>
                <a:srgbClr val="F10043"/>
              </a:buClr>
              <a:buSzPct val="130000"/>
              <a:buChar char="•"/>
              <a:defRPr sz="2000">
                <a:solidFill>
                  <a:srgbClr val="00224C"/>
                </a:solidFill>
                <a:latin typeface="Arial" charset="0"/>
              </a:defRPr>
            </a:lvl3pPr>
            <a:lvl4pPr marL="1257300" indent="-180975" eaLnBrk="0" hangingPunct="0">
              <a:lnSpc>
                <a:spcPct val="140000"/>
              </a:lnSpc>
              <a:spcBef>
                <a:spcPct val="0"/>
              </a:spcBef>
              <a:buClr>
                <a:schemeClr val="accent2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4pPr>
            <a:lvl5pPr marL="1619250" indent="-180975" eaLnBrk="0" hangingPunct="0"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5pPr>
            <a:lvl6pPr marL="20764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6pPr>
            <a:lvl7pPr marL="25336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7pPr>
            <a:lvl8pPr marL="29908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8pPr>
            <a:lvl9pPr marL="34480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2400" smtClean="0">
                <a:solidFill>
                  <a:srgbClr val="000000"/>
                </a:solidFill>
                <a:latin typeface="Calibri" pitchFamily="34" charset="0"/>
              </a:rPr>
              <a:t> Los neumáticos fuera de uso, representan un problema medioambiental. La legislación (impulso político), los sistemas integrados de recogida, reutilización y valorización de NFU, y la sensibilidad de ciertos sectores al problema, están posibilitando su minimización.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2400" smtClean="0">
                <a:solidFill>
                  <a:srgbClr val="000000"/>
                </a:solidFill>
                <a:latin typeface="Calibri" pitchFamily="34" charset="0"/>
              </a:rPr>
              <a:t>La carretera es probablemente el mercado potencialmente más alto para la valorización del residuo.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2400" smtClean="0">
                <a:solidFill>
                  <a:srgbClr val="000000"/>
                </a:solidFill>
                <a:latin typeface="Calibri" pitchFamily="34" charset="0"/>
              </a:rPr>
              <a:t>La normativa en materia de mezclas bituminosas para carreteras está ampliamente desarrollada, catalogando perfectamente las diferentes técnicas y gamas de ligantes que contemplan el empleo de PNFU. </a:t>
            </a:r>
          </a:p>
        </p:txBody>
      </p:sp>
    </p:spTree>
    <p:extLst>
      <p:ext uri="{BB962C8B-B14F-4D97-AF65-F5344CB8AC3E}">
        <p14:creationId xmlns:p14="http://schemas.microsoft.com/office/powerpoint/2010/main" val="27816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7584" y="311041"/>
            <a:ext cx="6858000" cy="52322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1C357A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800" b="1" kern="1200" spc="-11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altLang="es-ES" dirty="0" smtClean="0"/>
              <a:t>Conclusiones (II)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3351" y="885006"/>
            <a:ext cx="86868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lr>
                <a:srgbClr val="FF7B00"/>
              </a:buClr>
              <a:defRPr sz="2200">
                <a:solidFill>
                  <a:srgbClr val="00224C"/>
                </a:solidFill>
                <a:latin typeface="Arial" charset="0"/>
              </a:defRPr>
            </a:lvl1pPr>
            <a:lvl2pPr marL="542925" indent="-188913" eaLnBrk="0" hangingPunct="0">
              <a:lnSpc>
                <a:spcPct val="150000"/>
              </a:lnSpc>
              <a:buClr>
                <a:srgbClr val="FF7B00"/>
              </a:buClr>
              <a:buSzPct val="130000"/>
              <a:buChar char="•"/>
              <a:defRPr sz="2200">
                <a:solidFill>
                  <a:srgbClr val="00224C"/>
                </a:solidFill>
                <a:latin typeface="Arial" charset="0"/>
              </a:defRPr>
            </a:lvl2pPr>
            <a:lvl3pPr marL="904875" indent="-190500" eaLnBrk="0" hangingPunct="0">
              <a:lnSpc>
                <a:spcPct val="130000"/>
              </a:lnSpc>
              <a:spcBef>
                <a:spcPct val="0"/>
              </a:spcBef>
              <a:buClr>
                <a:srgbClr val="F10043"/>
              </a:buClr>
              <a:buSzPct val="130000"/>
              <a:buChar char="•"/>
              <a:defRPr sz="2000">
                <a:solidFill>
                  <a:srgbClr val="00224C"/>
                </a:solidFill>
                <a:latin typeface="Arial" charset="0"/>
              </a:defRPr>
            </a:lvl3pPr>
            <a:lvl4pPr marL="1257300" indent="-180975" eaLnBrk="0" hangingPunct="0">
              <a:lnSpc>
                <a:spcPct val="140000"/>
              </a:lnSpc>
              <a:spcBef>
                <a:spcPct val="0"/>
              </a:spcBef>
              <a:buClr>
                <a:schemeClr val="accent2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4pPr>
            <a:lvl5pPr marL="1619250" indent="-180975" eaLnBrk="0" hangingPunct="0"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5pPr>
            <a:lvl6pPr marL="20764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6pPr>
            <a:lvl7pPr marL="25336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7pPr>
            <a:lvl8pPr marL="29908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8pPr>
            <a:lvl9pPr marL="34480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La vía húmeda de incorporación del PNFU al betún, en su empleo en la fabricación de MBC, es una alternativa de valorización material de los NFU, probada, con numerosas experiencias reales, y normalizada.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El PNFU interactúa con el betún de penetración, confiriendo al </a:t>
            </a:r>
            <a:r>
              <a:rPr lang="es-ES" altLang="es-ES" sz="2400" dirty="0" err="1" smtClean="0">
                <a:solidFill>
                  <a:srgbClr val="000000"/>
                </a:solidFill>
                <a:latin typeface="Calibri" pitchFamily="34" charset="0"/>
              </a:rPr>
              <a:t>ligante</a:t>
            </a: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 cualidades mejoradas.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La vía húmeda en central, puede contemplar la fabricación de betunes mejorados BC, betunes modificados </a:t>
            </a: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PMB C. </a:t>
            </a:r>
            <a:endParaRPr lang="es-ES" altLang="es-E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También contempla la fabricación de betunes modificados de alta viscosidad BMAVC tipo 3, con una menor viscosidad del sistema, pero con cualidades </a:t>
            </a:r>
            <a:r>
              <a:rPr lang="es-ES" altLang="es-ES" sz="2400" dirty="0" err="1" smtClean="0">
                <a:solidFill>
                  <a:srgbClr val="000000"/>
                </a:solidFill>
                <a:latin typeface="Calibri" pitchFamily="34" charset="0"/>
              </a:rPr>
              <a:t>reológicas</a:t>
            </a: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 superiores mediante la adición de polímeros. </a:t>
            </a:r>
          </a:p>
        </p:txBody>
      </p:sp>
    </p:spTree>
    <p:extLst>
      <p:ext uri="{BB962C8B-B14F-4D97-AF65-F5344CB8AC3E}">
        <p14:creationId xmlns:p14="http://schemas.microsoft.com/office/powerpoint/2010/main" val="27435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456" y="908720"/>
            <a:ext cx="868680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lr>
                <a:srgbClr val="FF7B00"/>
              </a:buClr>
              <a:defRPr sz="2200">
                <a:solidFill>
                  <a:srgbClr val="00224C"/>
                </a:solidFill>
                <a:latin typeface="Arial" charset="0"/>
              </a:defRPr>
            </a:lvl1pPr>
            <a:lvl2pPr marL="542925" indent="-188913" eaLnBrk="0" hangingPunct="0">
              <a:lnSpc>
                <a:spcPct val="150000"/>
              </a:lnSpc>
              <a:buClr>
                <a:srgbClr val="FF7B00"/>
              </a:buClr>
              <a:buSzPct val="130000"/>
              <a:buChar char="•"/>
              <a:defRPr sz="2200">
                <a:solidFill>
                  <a:srgbClr val="00224C"/>
                </a:solidFill>
                <a:latin typeface="Arial" charset="0"/>
              </a:defRPr>
            </a:lvl2pPr>
            <a:lvl3pPr marL="904875" indent="-190500" eaLnBrk="0" hangingPunct="0">
              <a:lnSpc>
                <a:spcPct val="130000"/>
              </a:lnSpc>
              <a:spcBef>
                <a:spcPct val="0"/>
              </a:spcBef>
              <a:buClr>
                <a:srgbClr val="F10043"/>
              </a:buClr>
              <a:buSzPct val="130000"/>
              <a:buChar char="•"/>
              <a:defRPr sz="2000">
                <a:solidFill>
                  <a:srgbClr val="00224C"/>
                </a:solidFill>
                <a:latin typeface="Arial" charset="0"/>
              </a:defRPr>
            </a:lvl3pPr>
            <a:lvl4pPr marL="1257300" indent="-180975" eaLnBrk="0" hangingPunct="0">
              <a:lnSpc>
                <a:spcPct val="140000"/>
              </a:lnSpc>
              <a:spcBef>
                <a:spcPct val="0"/>
              </a:spcBef>
              <a:buClr>
                <a:schemeClr val="accent2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4pPr>
            <a:lvl5pPr marL="1619250" indent="-180975" eaLnBrk="0" hangingPunct="0"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5pPr>
            <a:lvl6pPr marL="20764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6pPr>
            <a:lvl7pPr marL="25336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7pPr>
            <a:lvl8pPr marL="29908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8pPr>
            <a:lvl9pPr marL="34480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s-ES" altLang="es-ES" sz="7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GRACIAS POR SU ATENCIÓN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08799" y="4149080"/>
            <a:ext cx="2126401" cy="70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lr>
                <a:srgbClr val="FF7B00"/>
              </a:buClr>
              <a:defRPr sz="2200">
                <a:solidFill>
                  <a:srgbClr val="00224C"/>
                </a:solidFill>
                <a:latin typeface="Arial" charset="0"/>
              </a:defRPr>
            </a:lvl1pPr>
            <a:lvl2pPr marL="542925" indent="-188913" eaLnBrk="0" hangingPunct="0">
              <a:lnSpc>
                <a:spcPct val="150000"/>
              </a:lnSpc>
              <a:buClr>
                <a:srgbClr val="FF7B00"/>
              </a:buClr>
              <a:buSzPct val="130000"/>
              <a:buChar char="•"/>
              <a:defRPr sz="2200">
                <a:solidFill>
                  <a:srgbClr val="00224C"/>
                </a:solidFill>
                <a:latin typeface="Arial" charset="0"/>
              </a:defRPr>
            </a:lvl2pPr>
            <a:lvl3pPr marL="904875" indent="-190500" eaLnBrk="0" hangingPunct="0">
              <a:lnSpc>
                <a:spcPct val="130000"/>
              </a:lnSpc>
              <a:spcBef>
                <a:spcPct val="0"/>
              </a:spcBef>
              <a:buClr>
                <a:srgbClr val="F10043"/>
              </a:buClr>
              <a:buSzPct val="130000"/>
              <a:buChar char="•"/>
              <a:defRPr sz="2000">
                <a:solidFill>
                  <a:srgbClr val="00224C"/>
                </a:solidFill>
                <a:latin typeface="Arial" charset="0"/>
              </a:defRPr>
            </a:lvl3pPr>
            <a:lvl4pPr marL="1257300" indent="-180975" eaLnBrk="0" hangingPunct="0">
              <a:lnSpc>
                <a:spcPct val="140000"/>
              </a:lnSpc>
              <a:spcBef>
                <a:spcPct val="0"/>
              </a:spcBef>
              <a:buClr>
                <a:schemeClr val="accent2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4pPr>
            <a:lvl5pPr marL="1619250" indent="-180975" eaLnBrk="0" hangingPunct="0"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5pPr>
            <a:lvl6pPr marL="20764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6pPr>
            <a:lvl7pPr marL="25336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7pPr>
            <a:lvl8pPr marL="29908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8pPr>
            <a:lvl9pPr marL="34480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altLang="es-ES" sz="2400" b="1" dirty="0" smtClean="0">
                <a:solidFill>
                  <a:srgbClr val="000000"/>
                </a:solidFill>
                <a:latin typeface="Calibri" pitchFamily="34" charset="0"/>
              </a:rPr>
              <a:t>@</a:t>
            </a:r>
            <a:r>
              <a:rPr lang="es-ES" alt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curro_lucas</a:t>
            </a:r>
            <a:endParaRPr lang="es-ES" altLang="es-ES" sz="24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3" t="10940" r="15526" b="6460"/>
          <a:stretch/>
        </p:blipFill>
        <p:spPr bwMode="auto">
          <a:xfrm>
            <a:off x="6956072" y="2852936"/>
            <a:ext cx="1811719" cy="3831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8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895263" y="313895"/>
            <a:ext cx="7136703" cy="954107"/>
          </a:xfrm>
        </p:spPr>
        <p:txBody>
          <a:bodyPr/>
          <a:lstStyle/>
          <a:p>
            <a:r>
              <a:rPr lang="es-ES" dirty="0"/>
              <a:t>Neumáticos fuera de uso (NFU): Un problema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67544" y="2636912"/>
            <a:ext cx="4356100" cy="324008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lr>
                <a:srgbClr val="FF7B00"/>
              </a:buClr>
              <a:defRPr sz="2200">
                <a:solidFill>
                  <a:srgbClr val="00224C"/>
                </a:solidFill>
                <a:latin typeface="Arial" charset="0"/>
              </a:defRPr>
            </a:lvl1pPr>
            <a:lvl2pPr marL="542925" indent="-188913" eaLnBrk="0" hangingPunct="0">
              <a:lnSpc>
                <a:spcPct val="150000"/>
              </a:lnSpc>
              <a:buClr>
                <a:srgbClr val="FF7B00"/>
              </a:buClr>
              <a:buSzPct val="130000"/>
              <a:buChar char="•"/>
              <a:defRPr sz="2200">
                <a:solidFill>
                  <a:srgbClr val="00224C"/>
                </a:solidFill>
                <a:latin typeface="Arial" charset="0"/>
              </a:defRPr>
            </a:lvl2pPr>
            <a:lvl3pPr marL="904875" indent="-190500" eaLnBrk="0" hangingPunct="0">
              <a:lnSpc>
                <a:spcPct val="130000"/>
              </a:lnSpc>
              <a:spcBef>
                <a:spcPct val="0"/>
              </a:spcBef>
              <a:buClr>
                <a:srgbClr val="F10043"/>
              </a:buClr>
              <a:buSzPct val="130000"/>
              <a:buChar char="•"/>
              <a:defRPr sz="2000">
                <a:solidFill>
                  <a:srgbClr val="00224C"/>
                </a:solidFill>
                <a:latin typeface="Arial" charset="0"/>
              </a:defRPr>
            </a:lvl3pPr>
            <a:lvl4pPr marL="1257300" indent="-180975" eaLnBrk="0" hangingPunct="0">
              <a:lnSpc>
                <a:spcPct val="140000"/>
              </a:lnSpc>
              <a:spcBef>
                <a:spcPct val="0"/>
              </a:spcBef>
              <a:buClr>
                <a:schemeClr val="accent2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4pPr>
            <a:lvl5pPr marL="1619250" indent="-180975" eaLnBrk="0" hangingPunct="0"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5pPr>
            <a:lvl6pPr marL="20764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6pPr>
            <a:lvl7pPr marL="25336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7pPr>
            <a:lvl8pPr marL="29908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8pPr>
            <a:lvl9pPr marL="34480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buFontTx/>
              <a:buChar char="•"/>
            </a:pPr>
            <a:r>
              <a:rPr lang="es-ES" altLang="es-ES" sz="2400" b="0" dirty="0">
                <a:solidFill>
                  <a:srgbClr val="000000"/>
                </a:solidFill>
                <a:latin typeface="Calibri" pitchFamily="34" charset="0"/>
              </a:rPr>
              <a:t>Son casi indestructibles</a:t>
            </a:r>
          </a:p>
          <a:p>
            <a:pPr eaLnBrk="1" hangingPunct="1">
              <a:lnSpc>
                <a:spcPct val="105000"/>
              </a:lnSpc>
              <a:buFontTx/>
              <a:buChar char="•"/>
            </a:pPr>
            <a:r>
              <a:rPr lang="es-ES" altLang="es-ES" sz="2400" b="0" dirty="0">
                <a:solidFill>
                  <a:srgbClr val="000000"/>
                </a:solidFill>
                <a:latin typeface="Calibri" pitchFamily="34" charset="0"/>
              </a:rPr>
              <a:t>Son refugio ideal de microorganismos</a:t>
            </a:r>
          </a:p>
          <a:p>
            <a:pPr eaLnBrk="1" hangingPunct="1">
              <a:lnSpc>
                <a:spcPct val="105000"/>
              </a:lnSpc>
              <a:buFontTx/>
              <a:buChar char="•"/>
            </a:pPr>
            <a:r>
              <a:rPr lang="es-ES" altLang="es-ES" sz="2400" b="0" dirty="0">
                <a:solidFill>
                  <a:srgbClr val="000000"/>
                </a:solidFill>
                <a:latin typeface="Calibri" pitchFamily="34" charset="0"/>
              </a:rPr>
              <a:t>No son </a:t>
            </a:r>
            <a:r>
              <a:rPr lang="es-ES" altLang="es-ES" sz="2400" b="0" dirty="0" err="1">
                <a:solidFill>
                  <a:srgbClr val="000000"/>
                </a:solidFill>
                <a:latin typeface="Calibri" pitchFamily="34" charset="0"/>
              </a:rPr>
              <a:t>compactables</a:t>
            </a:r>
            <a:r>
              <a:rPr lang="es-ES" altLang="es-ES" sz="2400" b="0" dirty="0">
                <a:solidFill>
                  <a:srgbClr val="000000"/>
                </a:solidFill>
                <a:latin typeface="Calibri" pitchFamily="34" charset="0"/>
              </a:rPr>
              <a:t>  debido a su flexibilidad</a:t>
            </a:r>
          </a:p>
          <a:p>
            <a:pPr eaLnBrk="1" hangingPunct="1">
              <a:lnSpc>
                <a:spcPct val="105000"/>
              </a:lnSpc>
              <a:buFontTx/>
              <a:buChar char="•"/>
            </a:pPr>
            <a:r>
              <a:rPr lang="es-ES" altLang="es-ES" sz="2400" b="0" dirty="0" smtClean="0">
                <a:solidFill>
                  <a:srgbClr val="000000"/>
                </a:solidFill>
                <a:latin typeface="Calibri" pitchFamily="34" charset="0"/>
              </a:rPr>
              <a:t>Acumulan </a:t>
            </a:r>
            <a:r>
              <a:rPr lang="es-ES" altLang="es-ES" sz="2400" b="0" dirty="0">
                <a:solidFill>
                  <a:srgbClr val="000000"/>
                </a:solidFill>
                <a:latin typeface="Calibri" pitchFamily="34" charset="0"/>
              </a:rPr>
              <a:t>lixiviados y gases</a:t>
            </a:r>
            <a:r>
              <a:rPr lang="es-ES" altLang="es-ES" sz="2400" b="0" dirty="0">
                <a:solidFill>
                  <a:srgbClr val="FF0066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8" name="Picture 18" descr="Zigz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072" y="4057951"/>
            <a:ext cx="3312617" cy="2341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C97039\Desktop\spork_turtle-460x6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072" y="1236591"/>
            <a:ext cx="2447256" cy="31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4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895263" y="313895"/>
            <a:ext cx="7136703" cy="523220"/>
          </a:xfrm>
        </p:spPr>
        <p:txBody>
          <a:bodyPr/>
          <a:lstStyle/>
          <a:p>
            <a:r>
              <a:rPr lang="es-ES" dirty="0"/>
              <a:t>Composición de los NFU </a:t>
            </a:r>
          </a:p>
        </p:txBody>
      </p:sp>
      <p:graphicFrame>
        <p:nvGraphicFramePr>
          <p:cNvPr id="8" name="Group 63"/>
          <p:cNvGraphicFramePr>
            <a:graphicFrameLocks noGrp="1"/>
          </p:cNvGraphicFramePr>
          <p:nvPr>
            <p:ph idx="1"/>
          </p:nvPr>
        </p:nvGraphicFramePr>
        <p:xfrm>
          <a:off x="323850" y="1484313"/>
          <a:ext cx="4537075" cy="4876800"/>
        </p:xfrm>
        <a:graphic>
          <a:graphicData uri="http://schemas.openxmlformats.org/drawingml/2006/table">
            <a:tbl>
              <a:tblPr/>
              <a:tblGrid>
                <a:gridCol w="1512888"/>
                <a:gridCol w="1511300"/>
                <a:gridCol w="1512887"/>
              </a:tblGrid>
              <a:tr h="468313">
                <a:tc>
                  <a:txBody>
                    <a:bodyPr/>
                    <a:lstStyle>
                      <a:lvl1pPr>
                        <a:buClr>
                          <a:srgbClr val="FF7B00"/>
                        </a:buClr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1pPr>
                      <a:lvl2pPr marL="354013">
                        <a:lnSpc>
                          <a:spcPct val="150000"/>
                        </a:lnSpc>
                        <a:buClr>
                          <a:srgbClr val="FF7B00"/>
                        </a:buClr>
                        <a:buSzPct val="130000"/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2pPr>
                      <a:lvl3pPr marL="714375">
                        <a:lnSpc>
                          <a:spcPct val="130000"/>
                        </a:lnSpc>
                        <a:spcBef>
                          <a:spcPct val="0"/>
                        </a:spcBef>
                        <a:buClr>
                          <a:srgbClr val="F10043"/>
                        </a:buClr>
                        <a:buSzPct val="130000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3pPr>
                      <a:lvl4pPr marL="1076325">
                        <a:lnSpc>
                          <a:spcPct val="14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4pPr>
                      <a:lvl5pPr marL="1438275"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5pPr>
                      <a:lvl6pPr marL="189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6pPr>
                      <a:lvl7pPr marL="235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7pPr>
                      <a:lvl8pPr marL="2809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8pPr>
                      <a:lvl9pPr marL="3267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B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4C"/>
                          </a:solidFill>
                          <a:effectLst/>
                          <a:latin typeface="Arial" charset="0"/>
                        </a:rPr>
                        <a:t>MATERIALES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FF7B00"/>
                        </a:buClr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1pPr>
                      <a:lvl2pPr marL="354013">
                        <a:lnSpc>
                          <a:spcPct val="150000"/>
                        </a:lnSpc>
                        <a:buClr>
                          <a:srgbClr val="FF7B00"/>
                        </a:buClr>
                        <a:buSzPct val="130000"/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2pPr>
                      <a:lvl3pPr marL="714375">
                        <a:lnSpc>
                          <a:spcPct val="130000"/>
                        </a:lnSpc>
                        <a:spcBef>
                          <a:spcPct val="0"/>
                        </a:spcBef>
                        <a:buClr>
                          <a:srgbClr val="F10043"/>
                        </a:buClr>
                        <a:buSzPct val="130000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3pPr>
                      <a:lvl4pPr marL="1076325">
                        <a:lnSpc>
                          <a:spcPct val="14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4pPr>
                      <a:lvl5pPr marL="1438275"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5pPr>
                      <a:lvl6pPr marL="189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6pPr>
                      <a:lvl7pPr marL="235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7pPr>
                      <a:lvl8pPr marL="2809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8pPr>
                      <a:lvl9pPr marL="3267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B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4C"/>
                          </a:solidFill>
                          <a:effectLst/>
                          <a:latin typeface="Arial" charset="0"/>
                        </a:rPr>
                        <a:t>RUEDAS TURISMOS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FF7B00"/>
                        </a:buClr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1pPr>
                      <a:lvl2pPr marL="354013">
                        <a:lnSpc>
                          <a:spcPct val="150000"/>
                        </a:lnSpc>
                        <a:buClr>
                          <a:srgbClr val="FF7B00"/>
                        </a:buClr>
                        <a:buSzPct val="130000"/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2pPr>
                      <a:lvl3pPr marL="714375">
                        <a:lnSpc>
                          <a:spcPct val="130000"/>
                        </a:lnSpc>
                        <a:spcBef>
                          <a:spcPct val="0"/>
                        </a:spcBef>
                        <a:buClr>
                          <a:srgbClr val="F10043"/>
                        </a:buClr>
                        <a:buSzPct val="130000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3pPr>
                      <a:lvl4pPr marL="1076325">
                        <a:lnSpc>
                          <a:spcPct val="14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4pPr>
                      <a:lvl5pPr marL="1438275"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5pPr>
                      <a:lvl6pPr marL="189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6pPr>
                      <a:lvl7pPr marL="235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7pPr>
                      <a:lvl8pPr marL="2809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8pPr>
                      <a:lvl9pPr marL="3267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B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4C"/>
                          </a:solidFill>
                          <a:effectLst/>
                          <a:latin typeface="Arial" charset="0"/>
                        </a:rPr>
                        <a:t>RUEDAS PESADOS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</a:tr>
              <a:tr h="468313">
                <a:tc>
                  <a:txBody>
                    <a:bodyPr/>
                    <a:lstStyle>
                      <a:lvl1pPr>
                        <a:buClr>
                          <a:srgbClr val="FF7B00"/>
                        </a:buClr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1pPr>
                      <a:lvl2pPr marL="354013">
                        <a:lnSpc>
                          <a:spcPct val="150000"/>
                        </a:lnSpc>
                        <a:buClr>
                          <a:srgbClr val="FF7B00"/>
                        </a:buClr>
                        <a:buSzPct val="130000"/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2pPr>
                      <a:lvl3pPr marL="714375">
                        <a:lnSpc>
                          <a:spcPct val="130000"/>
                        </a:lnSpc>
                        <a:spcBef>
                          <a:spcPct val="0"/>
                        </a:spcBef>
                        <a:buClr>
                          <a:srgbClr val="F10043"/>
                        </a:buClr>
                        <a:buSzPct val="130000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3pPr>
                      <a:lvl4pPr marL="1076325">
                        <a:lnSpc>
                          <a:spcPct val="14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4pPr>
                      <a:lvl5pPr marL="1438275"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5pPr>
                      <a:lvl6pPr marL="189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6pPr>
                      <a:lvl7pPr marL="235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7pPr>
                      <a:lvl8pPr marL="2809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8pPr>
                      <a:lvl9pPr marL="3267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B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4C"/>
                          </a:solidFill>
                          <a:effectLst/>
                          <a:latin typeface="Arial" charset="0"/>
                        </a:rPr>
                        <a:t>Caucho natural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FF7B00"/>
                        </a:buClr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1pPr>
                      <a:lvl2pPr marL="354013">
                        <a:lnSpc>
                          <a:spcPct val="150000"/>
                        </a:lnSpc>
                        <a:buClr>
                          <a:srgbClr val="FF7B00"/>
                        </a:buClr>
                        <a:buSzPct val="130000"/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2pPr>
                      <a:lvl3pPr marL="714375">
                        <a:lnSpc>
                          <a:spcPct val="130000"/>
                        </a:lnSpc>
                        <a:spcBef>
                          <a:spcPct val="0"/>
                        </a:spcBef>
                        <a:buClr>
                          <a:srgbClr val="F10043"/>
                        </a:buClr>
                        <a:buSzPct val="130000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3pPr>
                      <a:lvl4pPr marL="1076325">
                        <a:lnSpc>
                          <a:spcPct val="14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4pPr>
                      <a:lvl5pPr marL="1438275"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5pPr>
                      <a:lvl6pPr marL="189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6pPr>
                      <a:lvl7pPr marL="235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7pPr>
                      <a:lvl8pPr marL="2809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8pPr>
                      <a:lvl9pPr marL="3267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B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4C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FF7B00"/>
                        </a:buClr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1pPr>
                      <a:lvl2pPr marL="354013">
                        <a:lnSpc>
                          <a:spcPct val="150000"/>
                        </a:lnSpc>
                        <a:buClr>
                          <a:srgbClr val="FF7B00"/>
                        </a:buClr>
                        <a:buSzPct val="130000"/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2pPr>
                      <a:lvl3pPr marL="714375">
                        <a:lnSpc>
                          <a:spcPct val="130000"/>
                        </a:lnSpc>
                        <a:spcBef>
                          <a:spcPct val="0"/>
                        </a:spcBef>
                        <a:buClr>
                          <a:srgbClr val="F10043"/>
                        </a:buClr>
                        <a:buSzPct val="130000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3pPr>
                      <a:lvl4pPr marL="1076325">
                        <a:lnSpc>
                          <a:spcPct val="14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4pPr>
                      <a:lvl5pPr marL="1438275"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5pPr>
                      <a:lvl6pPr marL="189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6pPr>
                      <a:lvl7pPr marL="235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7pPr>
                      <a:lvl8pPr marL="2809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8pPr>
                      <a:lvl9pPr marL="3267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B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4C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</a:tr>
              <a:tr h="468313">
                <a:tc>
                  <a:txBody>
                    <a:bodyPr/>
                    <a:lstStyle>
                      <a:lvl1pPr>
                        <a:buClr>
                          <a:srgbClr val="FF7B00"/>
                        </a:buClr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1pPr>
                      <a:lvl2pPr marL="354013">
                        <a:lnSpc>
                          <a:spcPct val="150000"/>
                        </a:lnSpc>
                        <a:buClr>
                          <a:srgbClr val="FF7B00"/>
                        </a:buClr>
                        <a:buSzPct val="130000"/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2pPr>
                      <a:lvl3pPr marL="714375">
                        <a:lnSpc>
                          <a:spcPct val="130000"/>
                        </a:lnSpc>
                        <a:spcBef>
                          <a:spcPct val="0"/>
                        </a:spcBef>
                        <a:buClr>
                          <a:srgbClr val="F10043"/>
                        </a:buClr>
                        <a:buSzPct val="130000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3pPr>
                      <a:lvl4pPr marL="1076325">
                        <a:lnSpc>
                          <a:spcPct val="14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4pPr>
                      <a:lvl5pPr marL="1438275"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5pPr>
                      <a:lvl6pPr marL="189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6pPr>
                      <a:lvl7pPr marL="235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7pPr>
                      <a:lvl8pPr marL="2809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8pPr>
                      <a:lvl9pPr marL="3267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B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4C"/>
                          </a:solidFill>
                          <a:effectLst/>
                          <a:latin typeface="Arial" charset="0"/>
                        </a:rPr>
                        <a:t>Caucho sintético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FF7B00"/>
                        </a:buClr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1pPr>
                      <a:lvl2pPr marL="354013">
                        <a:lnSpc>
                          <a:spcPct val="150000"/>
                        </a:lnSpc>
                        <a:buClr>
                          <a:srgbClr val="FF7B00"/>
                        </a:buClr>
                        <a:buSzPct val="130000"/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2pPr>
                      <a:lvl3pPr marL="714375">
                        <a:lnSpc>
                          <a:spcPct val="130000"/>
                        </a:lnSpc>
                        <a:spcBef>
                          <a:spcPct val="0"/>
                        </a:spcBef>
                        <a:buClr>
                          <a:srgbClr val="F10043"/>
                        </a:buClr>
                        <a:buSzPct val="130000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3pPr>
                      <a:lvl4pPr marL="1076325">
                        <a:lnSpc>
                          <a:spcPct val="14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4pPr>
                      <a:lvl5pPr marL="1438275"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5pPr>
                      <a:lvl6pPr marL="189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6pPr>
                      <a:lvl7pPr marL="235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7pPr>
                      <a:lvl8pPr marL="2809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8pPr>
                      <a:lvl9pPr marL="3267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B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4C"/>
                          </a:solidFill>
                          <a:effectLst/>
                          <a:latin typeface="Arial" charset="0"/>
                        </a:rPr>
                        <a:t>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FF7B00"/>
                        </a:buClr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1pPr>
                      <a:lvl2pPr marL="354013">
                        <a:lnSpc>
                          <a:spcPct val="150000"/>
                        </a:lnSpc>
                        <a:buClr>
                          <a:srgbClr val="FF7B00"/>
                        </a:buClr>
                        <a:buSzPct val="130000"/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2pPr>
                      <a:lvl3pPr marL="714375">
                        <a:lnSpc>
                          <a:spcPct val="130000"/>
                        </a:lnSpc>
                        <a:spcBef>
                          <a:spcPct val="0"/>
                        </a:spcBef>
                        <a:buClr>
                          <a:srgbClr val="F10043"/>
                        </a:buClr>
                        <a:buSzPct val="130000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3pPr>
                      <a:lvl4pPr marL="1076325">
                        <a:lnSpc>
                          <a:spcPct val="14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4pPr>
                      <a:lvl5pPr marL="1438275"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5pPr>
                      <a:lvl6pPr marL="189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6pPr>
                      <a:lvl7pPr marL="235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7pPr>
                      <a:lvl8pPr marL="2809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8pPr>
                      <a:lvl9pPr marL="3267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B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4C"/>
                          </a:solidFill>
                          <a:effectLst/>
                          <a:latin typeface="Arial" charset="0"/>
                        </a:rPr>
                        <a:t>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buClr>
                          <a:srgbClr val="FF7B00"/>
                        </a:buClr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1pPr>
                      <a:lvl2pPr marL="354013">
                        <a:lnSpc>
                          <a:spcPct val="150000"/>
                        </a:lnSpc>
                        <a:buClr>
                          <a:srgbClr val="FF7B00"/>
                        </a:buClr>
                        <a:buSzPct val="130000"/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2pPr>
                      <a:lvl3pPr marL="714375">
                        <a:lnSpc>
                          <a:spcPct val="130000"/>
                        </a:lnSpc>
                        <a:spcBef>
                          <a:spcPct val="0"/>
                        </a:spcBef>
                        <a:buClr>
                          <a:srgbClr val="F10043"/>
                        </a:buClr>
                        <a:buSzPct val="130000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3pPr>
                      <a:lvl4pPr marL="1076325">
                        <a:lnSpc>
                          <a:spcPct val="14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4pPr>
                      <a:lvl5pPr marL="1438275"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5pPr>
                      <a:lvl6pPr marL="189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6pPr>
                      <a:lvl7pPr marL="235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7pPr>
                      <a:lvl8pPr marL="2809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8pPr>
                      <a:lvl9pPr marL="3267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B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4C"/>
                          </a:solidFill>
                          <a:effectLst/>
                          <a:latin typeface="Arial" charset="0"/>
                        </a:rPr>
                        <a:t>Negro de carbono y sílice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FF7B00"/>
                        </a:buClr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1pPr>
                      <a:lvl2pPr marL="354013">
                        <a:lnSpc>
                          <a:spcPct val="150000"/>
                        </a:lnSpc>
                        <a:buClr>
                          <a:srgbClr val="FF7B00"/>
                        </a:buClr>
                        <a:buSzPct val="130000"/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2pPr>
                      <a:lvl3pPr marL="714375">
                        <a:lnSpc>
                          <a:spcPct val="130000"/>
                        </a:lnSpc>
                        <a:spcBef>
                          <a:spcPct val="0"/>
                        </a:spcBef>
                        <a:buClr>
                          <a:srgbClr val="F10043"/>
                        </a:buClr>
                        <a:buSzPct val="130000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3pPr>
                      <a:lvl4pPr marL="1076325">
                        <a:lnSpc>
                          <a:spcPct val="14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4pPr>
                      <a:lvl5pPr marL="1438275"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5pPr>
                      <a:lvl6pPr marL="189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6pPr>
                      <a:lvl7pPr marL="235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7pPr>
                      <a:lvl8pPr marL="2809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8pPr>
                      <a:lvl9pPr marL="3267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B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4C"/>
                          </a:solidFill>
                          <a:effectLst/>
                          <a:latin typeface="Arial" charset="0"/>
                        </a:rPr>
                        <a:t>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FF7B00"/>
                        </a:buClr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1pPr>
                      <a:lvl2pPr marL="354013">
                        <a:lnSpc>
                          <a:spcPct val="150000"/>
                        </a:lnSpc>
                        <a:buClr>
                          <a:srgbClr val="FF7B00"/>
                        </a:buClr>
                        <a:buSzPct val="130000"/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2pPr>
                      <a:lvl3pPr marL="714375">
                        <a:lnSpc>
                          <a:spcPct val="130000"/>
                        </a:lnSpc>
                        <a:spcBef>
                          <a:spcPct val="0"/>
                        </a:spcBef>
                        <a:buClr>
                          <a:srgbClr val="F10043"/>
                        </a:buClr>
                        <a:buSzPct val="130000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3pPr>
                      <a:lvl4pPr marL="1076325">
                        <a:lnSpc>
                          <a:spcPct val="14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4pPr>
                      <a:lvl5pPr marL="1438275"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5pPr>
                      <a:lvl6pPr marL="189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6pPr>
                      <a:lvl7pPr marL="235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7pPr>
                      <a:lvl8pPr marL="2809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8pPr>
                      <a:lvl9pPr marL="3267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B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4C"/>
                          </a:solidFill>
                          <a:effectLst/>
                          <a:latin typeface="Arial" charset="0"/>
                        </a:rPr>
                        <a:t>23%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buClr>
                          <a:srgbClr val="FF7B00"/>
                        </a:buClr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1pPr>
                      <a:lvl2pPr marL="354013">
                        <a:lnSpc>
                          <a:spcPct val="150000"/>
                        </a:lnSpc>
                        <a:buClr>
                          <a:srgbClr val="FF7B00"/>
                        </a:buClr>
                        <a:buSzPct val="130000"/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2pPr>
                      <a:lvl3pPr marL="714375">
                        <a:lnSpc>
                          <a:spcPct val="130000"/>
                        </a:lnSpc>
                        <a:spcBef>
                          <a:spcPct val="0"/>
                        </a:spcBef>
                        <a:buClr>
                          <a:srgbClr val="F10043"/>
                        </a:buClr>
                        <a:buSzPct val="130000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3pPr>
                      <a:lvl4pPr marL="1076325">
                        <a:lnSpc>
                          <a:spcPct val="14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4pPr>
                      <a:lvl5pPr marL="1438275"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5pPr>
                      <a:lvl6pPr marL="189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6pPr>
                      <a:lvl7pPr marL="235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7pPr>
                      <a:lvl8pPr marL="2809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8pPr>
                      <a:lvl9pPr marL="3267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B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4C"/>
                          </a:solidFill>
                          <a:effectLst/>
                          <a:latin typeface="Arial" charset="0"/>
                        </a:rPr>
                        <a:t>Metal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FF7B00"/>
                        </a:buClr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1pPr>
                      <a:lvl2pPr marL="354013">
                        <a:lnSpc>
                          <a:spcPct val="150000"/>
                        </a:lnSpc>
                        <a:buClr>
                          <a:srgbClr val="FF7B00"/>
                        </a:buClr>
                        <a:buSzPct val="130000"/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2pPr>
                      <a:lvl3pPr marL="714375">
                        <a:lnSpc>
                          <a:spcPct val="130000"/>
                        </a:lnSpc>
                        <a:spcBef>
                          <a:spcPct val="0"/>
                        </a:spcBef>
                        <a:buClr>
                          <a:srgbClr val="F10043"/>
                        </a:buClr>
                        <a:buSzPct val="130000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3pPr>
                      <a:lvl4pPr marL="1076325">
                        <a:lnSpc>
                          <a:spcPct val="14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4pPr>
                      <a:lvl5pPr marL="1438275"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5pPr>
                      <a:lvl6pPr marL="189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6pPr>
                      <a:lvl7pPr marL="235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7pPr>
                      <a:lvl8pPr marL="2809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8pPr>
                      <a:lvl9pPr marL="3267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B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4C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FF7B00"/>
                        </a:buClr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1pPr>
                      <a:lvl2pPr marL="354013">
                        <a:lnSpc>
                          <a:spcPct val="150000"/>
                        </a:lnSpc>
                        <a:buClr>
                          <a:srgbClr val="FF7B00"/>
                        </a:buClr>
                        <a:buSzPct val="130000"/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2pPr>
                      <a:lvl3pPr marL="714375">
                        <a:lnSpc>
                          <a:spcPct val="130000"/>
                        </a:lnSpc>
                        <a:spcBef>
                          <a:spcPct val="0"/>
                        </a:spcBef>
                        <a:buClr>
                          <a:srgbClr val="F10043"/>
                        </a:buClr>
                        <a:buSzPct val="130000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3pPr>
                      <a:lvl4pPr marL="1076325">
                        <a:lnSpc>
                          <a:spcPct val="14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4pPr>
                      <a:lvl5pPr marL="1438275"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5pPr>
                      <a:lvl6pPr marL="189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6pPr>
                      <a:lvl7pPr marL="235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7pPr>
                      <a:lvl8pPr marL="2809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8pPr>
                      <a:lvl9pPr marL="3267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B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4C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buClr>
                          <a:srgbClr val="FF7B00"/>
                        </a:buClr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1pPr>
                      <a:lvl2pPr marL="354013">
                        <a:lnSpc>
                          <a:spcPct val="150000"/>
                        </a:lnSpc>
                        <a:buClr>
                          <a:srgbClr val="FF7B00"/>
                        </a:buClr>
                        <a:buSzPct val="130000"/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2pPr>
                      <a:lvl3pPr marL="714375">
                        <a:lnSpc>
                          <a:spcPct val="130000"/>
                        </a:lnSpc>
                        <a:spcBef>
                          <a:spcPct val="0"/>
                        </a:spcBef>
                        <a:buClr>
                          <a:srgbClr val="F10043"/>
                        </a:buClr>
                        <a:buSzPct val="130000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3pPr>
                      <a:lvl4pPr marL="1076325">
                        <a:lnSpc>
                          <a:spcPct val="14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4pPr>
                      <a:lvl5pPr marL="1438275"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5pPr>
                      <a:lvl6pPr marL="189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6pPr>
                      <a:lvl7pPr marL="235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7pPr>
                      <a:lvl8pPr marL="2809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8pPr>
                      <a:lvl9pPr marL="3267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B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4C"/>
                          </a:solidFill>
                          <a:effectLst/>
                          <a:latin typeface="Arial" charset="0"/>
                        </a:rPr>
                        <a:t>Textil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FF7B00"/>
                        </a:buClr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1pPr>
                      <a:lvl2pPr marL="354013">
                        <a:lnSpc>
                          <a:spcPct val="150000"/>
                        </a:lnSpc>
                        <a:buClr>
                          <a:srgbClr val="FF7B00"/>
                        </a:buClr>
                        <a:buSzPct val="130000"/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2pPr>
                      <a:lvl3pPr marL="714375">
                        <a:lnSpc>
                          <a:spcPct val="130000"/>
                        </a:lnSpc>
                        <a:spcBef>
                          <a:spcPct val="0"/>
                        </a:spcBef>
                        <a:buClr>
                          <a:srgbClr val="F10043"/>
                        </a:buClr>
                        <a:buSzPct val="130000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3pPr>
                      <a:lvl4pPr marL="1076325">
                        <a:lnSpc>
                          <a:spcPct val="14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4pPr>
                      <a:lvl5pPr marL="1438275"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5pPr>
                      <a:lvl6pPr marL="189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6pPr>
                      <a:lvl7pPr marL="235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7pPr>
                      <a:lvl8pPr marL="2809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8pPr>
                      <a:lvl9pPr marL="3267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B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4C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FF7B00"/>
                        </a:buClr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1pPr>
                      <a:lvl2pPr marL="354013">
                        <a:lnSpc>
                          <a:spcPct val="150000"/>
                        </a:lnSpc>
                        <a:buClr>
                          <a:srgbClr val="FF7B00"/>
                        </a:buClr>
                        <a:buSzPct val="130000"/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2pPr>
                      <a:lvl3pPr marL="714375">
                        <a:lnSpc>
                          <a:spcPct val="130000"/>
                        </a:lnSpc>
                        <a:spcBef>
                          <a:spcPct val="0"/>
                        </a:spcBef>
                        <a:buClr>
                          <a:srgbClr val="F10043"/>
                        </a:buClr>
                        <a:buSzPct val="130000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3pPr>
                      <a:lvl4pPr marL="1076325">
                        <a:lnSpc>
                          <a:spcPct val="14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4pPr>
                      <a:lvl5pPr marL="1438275"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5pPr>
                      <a:lvl6pPr marL="189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6pPr>
                      <a:lvl7pPr marL="235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7pPr>
                      <a:lvl8pPr marL="2809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8pPr>
                      <a:lvl9pPr marL="3267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B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4C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buClr>
                          <a:srgbClr val="FF7B00"/>
                        </a:buClr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1pPr>
                      <a:lvl2pPr marL="354013">
                        <a:lnSpc>
                          <a:spcPct val="150000"/>
                        </a:lnSpc>
                        <a:buClr>
                          <a:srgbClr val="FF7B00"/>
                        </a:buClr>
                        <a:buSzPct val="130000"/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2pPr>
                      <a:lvl3pPr marL="714375">
                        <a:lnSpc>
                          <a:spcPct val="130000"/>
                        </a:lnSpc>
                        <a:spcBef>
                          <a:spcPct val="0"/>
                        </a:spcBef>
                        <a:buClr>
                          <a:srgbClr val="F10043"/>
                        </a:buClr>
                        <a:buSzPct val="130000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3pPr>
                      <a:lvl4pPr marL="1076325">
                        <a:lnSpc>
                          <a:spcPct val="14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4pPr>
                      <a:lvl5pPr marL="1438275"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5pPr>
                      <a:lvl6pPr marL="189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6pPr>
                      <a:lvl7pPr marL="235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7pPr>
                      <a:lvl8pPr marL="2809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8pPr>
                      <a:lvl9pPr marL="3267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B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4C"/>
                          </a:solidFill>
                          <a:effectLst/>
                          <a:latin typeface="Arial" charset="0"/>
                        </a:rPr>
                        <a:t>Óxido de Zinc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FF7B00"/>
                        </a:buClr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1pPr>
                      <a:lvl2pPr marL="354013">
                        <a:lnSpc>
                          <a:spcPct val="150000"/>
                        </a:lnSpc>
                        <a:buClr>
                          <a:srgbClr val="FF7B00"/>
                        </a:buClr>
                        <a:buSzPct val="130000"/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2pPr>
                      <a:lvl3pPr marL="714375">
                        <a:lnSpc>
                          <a:spcPct val="130000"/>
                        </a:lnSpc>
                        <a:spcBef>
                          <a:spcPct val="0"/>
                        </a:spcBef>
                        <a:buClr>
                          <a:srgbClr val="F10043"/>
                        </a:buClr>
                        <a:buSzPct val="130000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3pPr>
                      <a:lvl4pPr marL="1076325">
                        <a:lnSpc>
                          <a:spcPct val="14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4pPr>
                      <a:lvl5pPr marL="1438275"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5pPr>
                      <a:lvl6pPr marL="189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6pPr>
                      <a:lvl7pPr marL="235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7pPr>
                      <a:lvl8pPr marL="2809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8pPr>
                      <a:lvl9pPr marL="3267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B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4C"/>
                          </a:solidFill>
                          <a:effectLst/>
                          <a:latin typeface="Arial" charset="0"/>
                        </a:rPr>
                        <a:t>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FF7B00"/>
                        </a:buClr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1pPr>
                      <a:lvl2pPr marL="354013">
                        <a:lnSpc>
                          <a:spcPct val="150000"/>
                        </a:lnSpc>
                        <a:buClr>
                          <a:srgbClr val="FF7B00"/>
                        </a:buClr>
                        <a:buSzPct val="130000"/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2pPr>
                      <a:lvl3pPr marL="714375">
                        <a:lnSpc>
                          <a:spcPct val="130000"/>
                        </a:lnSpc>
                        <a:spcBef>
                          <a:spcPct val="0"/>
                        </a:spcBef>
                        <a:buClr>
                          <a:srgbClr val="F10043"/>
                        </a:buClr>
                        <a:buSzPct val="130000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3pPr>
                      <a:lvl4pPr marL="1076325">
                        <a:lnSpc>
                          <a:spcPct val="14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4pPr>
                      <a:lvl5pPr marL="1438275"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5pPr>
                      <a:lvl6pPr marL="189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6pPr>
                      <a:lvl7pPr marL="235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7pPr>
                      <a:lvl8pPr marL="2809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8pPr>
                      <a:lvl9pPr marL="3267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B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4C"/>
                          </a:solidFill>
                          <a:effectLst/>
                          <a:latin typeface="Arial" charset="0"/>
                        </a:rPr>
                        <a:t>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buClr>
                          <a:srgbClr val="FF7B00"/>
                        </a:buClr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1pPr>
                      <a:lvl2pPr marL="354013">
                        <a:lnSpc>
                          <a:spcPct val="150000"/>
                        </a:lnSpc>
                        <a:buClr>
                          <a:srgbClr val="FF7B00"/>
                        </a:buClr>
                        <a:buSzPct val="130000"/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2pPr>
                      <a:lvl3pPr marL="714375">
                        <a:lnSpc>
                          <a:spcPct val="130000"/>
                        </a:lnSpc>
                        <a:spcBef>
                          <a:spcPct val="0"/>
                        </a:spcBef>
                        <a:buClr>
                          <a:srgbClr val="F10043"/>
                        </a:buClr>
                        <a:buSzPct val="130000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3pPr>
                      <a:lvl4pPr marL="1076325">
                        <a:lnSpc>
                          <a:spcPct val="14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4pPr>
                      <a:lvl5pPr marL="1438275"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5pPr>
                      <a:lvl6pPr marL="189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6pPr>
                      <a:lvl7pPr marL="235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7pPr>
                      <a:lvl8pPr marL="2809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8pPr>
                      <a:lvl9pPr marL="3267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B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4C"/>
                          </a:solidFill>
                          <a:effectLst/>
                          <a:latin typeface="Arial" charset="0"/>
                        </a:rPr>
                        <a:t>Azufre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FF7B00"/>
                        </a:buClr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1pPr>
                      <a:lvl2pPr marL="354013">
                        <a:lnSpc>
                          <a:spcPct val="150000"/>
                        </a:lnSpc>
                        <a:buClr>
                          <a:srgbClr val="FF7B00"/>
                        </a:buClr>
                        <a:buSzPct val="130000"/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2pPr>
                      <a:lvl3pPr marL="714375">
                        <a:lnSpc>
                          <a:spcPct val="130000"/>
                        </a:lnSpc>
                        <a:spcBef>
                          <a:spcPct val="0"/>
                        </a:spcBef>
                        <a:buClr>
                          <a:srgbClr val="F10043"/>
                        </a:buClr>
                        <a:buSzPct val="130000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3pPr>
                      <a:lvl4pPr marL="1076325">
                        <a:lnSpc>
                          <a:spcPct val="14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4pPr>
                      <a:lvl5pPr marL="1438275"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5pPr>
                      <a:lvl6pPr marL="189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6pPr>
                      <a:lvl7pPr marL="235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7pPr>
                      <a:lvl8pPr marL="2809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8pPr>
                      <a:lvl9pPr marL="3267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B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4C"/>
                          </a:solidFill>
                          <a:effectLst/>
                          <a:latin typeface="Arial" charset="0"/>
                        </a:rPr>
                        <a:t>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FF7B00"/>
                        </a:buClr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1pPr>
                      <a:lvl2pPr marL="354013">
                        <a:lnSpc>
                          <a:spcPct val="150000"/>
                        </a:lnSpc>
                        <a:buClr>
                          <a:srgbClr val="FF7B00"/>
                        </a:buClr>
                        <a:buSzPct val="130000"/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2pPr>
                      <a:lvl3pPr marL="714375">
                        <a:lnSpc>
                          <a:spcPct val="130000"/>
                        </a:lnSpc>
                        <a:spcBef>
                          <a:spcPct val="0"/>
                        </a:spcBef>
                        <a:buClr>
                          <a:srgbClr val="F10043"/>
                        </a:buClr>
                        <a:buSzPct val="130000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3pPr>
                      <a:lvl4pPr marL="1076325">
                        <a:lnSpc>
                          <a:spcPct val="14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4pPr>
                      <a:lvl5pPr marL="1438275"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5pPr>
                      <a:lvl6pPr marL="189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6pPr>
                      <a:lvl7pPr marL="235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7pPr>
                      <a:lvl8pPr marL="2809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8pPr>
                      <a:lvl9pPr marL="3267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B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4C"/>
                          </a:solidFill>
                          <a:effectLst/>
                          <a:latin typeface="Arial" charset="0"/>
                        </a:rPr>
                        <a:t>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buClr>
                          <a:srgbClr val="FF7B00"/>
                        </a:buClr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1pPr>
                      <a:lvl2pPr marL="354013">
                        <a:lnSpc>
                          <a:spcPct val="150000"/>
                        </a:lnSpc>
                        <a:buClr>
                          <a:srgbClr val="FF7B00"/>
                        </a:buClr>
                        <a:buSzPct val="130000"/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2pPr>
                      <a:lvl3pPr marL="714375">
                        <a:lnSpc>
                          <a:spcPct val="130000"/>
                        </a:lnSpc>
                        <a:spcBef>
                          <a:spcPct val="0"/>
                        </a:spcBef>
                        <a:buClr>
                          <a:srgbClr val="F10043"/>
                        </a:buClr>
                        <a:buSzPct val="130000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3pPr>
                      <a:lvl4pPr marL="1076325">
                        <a:lnSpc>
                          <a:spcPct val="14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4pPr>
                      <a:lvl5pPr marL="1438275"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5pPr>
                      <a:lvl6pPr marL="189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6pPr>
                      <a:lvl7pPr marL="235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7pPr>
                      <a:lvl8pPr marL="2809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8pPr>
                      <a:lvl9pPr marL="3267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B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4C"/>
                          </a:solidFill>
                          <a:effectLst/>
                          <a:latin typeface="Arial" charset="0"/>
                        </a:rPr>
                        <a:t>Aditivos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FF7B00"/>
                        </a:buClr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1pPr>
                      <a:lvl2pPr marL="354013">
                        <a:lnSpc>
                          <a:spcPct val="150000"/>
                        </a:lnSpc>
                        <a:buClr>
                          <a:srgbClr val="FF7B00"/>
                        </a:buClr>
                        <a:buSzPct val="130000"/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2pPr>
                      <a:lvl3pPr marL="714375">
                        <a:lnSpc>
                          <a:spcPct val="130000"/>
                        </a:lnSpc>
                        <a:spcBef>
                          <a:spcPct val="0"/>
                        </a:spcBef>
                        <a:buClr>
                          <a:srgbClr val="F10043"/>
                        </a:buClr>
                        <a:buSzPct val="130000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3pPr>
                      <a:lvl4pPr marL="1076325">
                        <a:lnSpc>
                          <a:spcPct val="14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4pPr>
                      <a:lvl5pPr marL="1438275"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5pPr>
                      <a:lvl6pPr marL="189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6pPr>
                      <a:lvl7pPr marL="235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7pPr>
                      <a:lvl8pPr marL="2809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8pPr>
                      <a:lvl9pPr marL="3267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B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24C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FF7B00"/>
                        </a:buClr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1pPr>
                      <a:lvl2pPr marL="354013">
                        <a:lnSpc>
                          <a:spcPct val="150000"/>
                        </a:lnSpc>
                        <a:buClr>
                          <a:srgbClr val="FF7B00"/>
                        </a:buClr>
                        <a:buSzPct val="130000"/>
                        <a:defRPr sz="2000">
                          <a:solidFill>
                            <a:srgbClr val="00224C"/>
                          </a:solidFill>
                          <a:latin typeface="Arial" charset="0"/>
                        </a:defRPr>
                      </a:lvl2pPr>
                      <a:lvl3pPr marL="714375">
                        <a:lnSpc>
                          <a:spcPct val="130000"/>
                        </a:lnSpc>
                        <a:spcBef>
                          <a:spcPct val="0"/>
                        </a:spcBef>
                        <a:buClr>
                          <a:srgbClr val="F10043"/>
                        </a:buClr>
                        <a:buSzPct val="130000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3pPr>
                      <a:lvl4pPr marL="1076325">
                        <a:lnSpc>
                          <a:spcPct val="14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4pPr>
                      <a:lvl5pPr marL="1438275"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5pPr>
                      <a:lvl6pPr marL="1895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6pPr>
                      <a:lvl7pPr marL="2352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7pPr>
                      <a:lvl8pPr marL="28098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8pPr>
                      <a:lvl9pPr marL="3267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0043"/>
                        </a:buClr>
                        <a:buSzPct val="115000"/>
                        <a:buFont typeface="Wingdings" pitchFamily="2" charset="2"/>
                        <a:defRPr>
                          <a:solidFill>
                            <a:srgbClr val="00224C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B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24C"/>
                          </a:solidFill>
                          <a:effectLst/>
                          <a:latin typeface="Arial" charset="0"/>
                        </a:rPr>
                        <a:t>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9" name="Picture 50" descr="sección neumat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985" y="1844674"/>
            <a:ext cx="3990975" cy="400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9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895263" y="313895"/>
            <a:ext cx="7136703" cy="954107"/>
          </a:xfrm>
        </p:spPr>
        <p:txBody>
          <a:bodyPr/>
          <a:lstStyle/>
          <a:p>
            <a:r>
              <a:rPr lang="es-ES" dirty="0"/>
              <a:t>Neumáticos fuera de uso (NFU): MARCO NORMATIVO ESPAÑOL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6" y="1339850"/>
            <a:ext cx="8686800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895263" y="313895"/>
            <a:ext cx="7136703" cy="523220"/>
          </a:xfrm>
        </p:spPr>
        <p:txBody>
          <a:bodyPr/>
          <a:lstStyle/>
          <a:p>
            <a:r>
              <a:rPr lang="es-ES" dirty="0"/>
              <a:t>Polvo de NFU vs. MBC (España) 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07504" y="1196752"/>
            <a:ext cx="8519864" cy="5184874"/>
          </a:xfrm>
          <a:prstGeom prst="rect">
            <a:avLst/>
          </a:prstGeom>
          <a:gradFill rotWithShape="1">
            <a:gsLst>
              <a:gs pos="0">
                <a:srgbClr val="F8F8F8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lr>
                <a:srgbClr val="FF7B00"/>
              </a:buClr>
              <a:defRPr sz="2200">
                <a:solidFill>
                  <a:srgbClr val="00224C"/>
                </a:solidFill>
                <a:latin typeface="Arial" charset="0"/>
              </a:defRPr>
            </a:lvl1pPr>
            <a:lvl2pPr marL="542925" indent="-188913" eaLnBrk="0" hangingPunct="0">
              <a:lnSpc>
                <a:spcPct val="150000"/>
              </a:lnSpc>
              <a:buClr>
                <a:srgbClr val="FF7B00"/>
              </a:buClr>
              <a:buSzPct val="130000"/>
              <a:buChar char="•"/>
              <a:defRPr sz="2200">
                <a:solidFill>
                  <a:srgbClr val="00224C"/>
                </a:solidFill>
                <a:latin typeface="Arial" charset="0"/>
              </a:defRPr>
            </a:lvl2pPr>
            <a:lvl3pPr marL="904875" indent="-190500" eaLnBrk="0" hangingPunct="0">
              <a:lnSpc>
                <a:spcPct val="130000"/>
              </a:lnSpc>
              <a:spcBef>
                <a:spcPct val="0"/>
              </a:spcBef>
              <a:buClr>
                <a:srgbClr val="F10043"/>
              </a:buClr>
              <a:buSzPct val="130000"/>
              <a:buChar char="•"/>
              <a:defRPr sz="2000">
                <a:solidFill>
                  <a:srgbClr val="00224C"/>
                </a:solidFill>
                <a:latin typeface="Arial" charset="0"/>
              </a:defRPr>
            </a:lvl3pPr>
            <a:lvl4pPr marL="1257300" indent="-180975" eaLnBrk="0" hangingPunct="0">
              <a:lnSpc>
                <a:spcPct val="140000"/>
              </a:lnSpc>
              <a:spcBef>
                <a:spcPct val="0"/>
              </a:spcBef>
              <a:buClr>
                <a:schemeClr val="accent2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4pPr>
            <a:lvl5pPr marL="1619250" indent="-180975" eaLnBrk="0" hangingPunct="0"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5pPr>
            <a:lvl6pPr marL="20764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6pPr>
            <a:lvl7pPr marL="25336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7pPr>
            <a:lvl8pPr marL="29908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8pPr>
            <a:lvl9pPr marL="34480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7B00"/>
              </a:buClr>
              <a:buSzTx/>
              <a:buFontTx/>
              <a:buChar char="•"/>
              <a:tabLst/>
              <a:defRPr/>
            </a:pPr>
            <a:r>
              <a:rPr kumimoji="0" lang="es-ES" alt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Experiencias españolas en los ’70, vía húmeda. La aparición de los betunes modificados con polímero frenan los desarrollos.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7B00"/>
              </a:buClr>
              <a:buSzTx/>
              <a:buFontTx/>
              <a:buChar char="•"/>
              <a:tabLst/>
              <a:defRPr/>
            </a:pPr>
            <a:r>
              <a:rPr kumimoji="0" lang="es-ES" alt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50501"/>
                </a:solidFill>
                <a:effectLst/>
                <a:uLnTx/>
                <a:uFillTx/>
                <a:latin typeface="Calibri" pitchFamily="34" charset="0"/>
              </a:rPr>
              <a:t>ISTEA 1991 (EE.UU)</a:t>
            </a:r>
            <a:r>
              <a:rPr kumimoji="0" lang="es-ES" alt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, aunque revocada, genera numerosas nuevas patentes: estabilización, </a:t>
            </a:r>
            <a:r>
              <a:rPr kumimoji="0" lang="es-ES" alt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desvulcanización</a:t>
            </a:r>
            <a:r>
              <a:rPr kumimoji="0" lang="es-ES" alt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,…y activación de la técnica, especialmente vía </a:t>
            </a:r>
            <a:r>
              <a:rPr kumimoji="0" lang="es-ES" alt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humeda</a:t>
            </a:r>
            <a:r>
              <a:rPr kumimoji="0" lang="es-ES" alt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“en central”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7B00"/>
              </a:buClr>
              <a:buSzTx/>
              <a:buFontTx/>
              <a:buChar char="•"/>
              <a:tabLst/>
              <a:defRPr/>
            </a:pPr>
            <a:r>
              <a:rPr kumimoji="0" lang="es-ES" alt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Nuevas experiencias en España, desde ’96, vía húmeda y seca, desde 2000, desarrollo de betunes-caucho de alta viscosidad.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7B00"/>
              </a:buClr>
              <a:buSzTx/>
              <a:buFontTx/>
              <a:buChar char="•"/>
              <a:tabLst/>
              <a:defRPr/>
            </a:pPr>
            <a:r>
              <a:rPr kumimoji="0" lang="es-ES" alt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50501"/>
                </a:solidFill>
                <a:effectLst/>
                <a:uLnTx/>
                <a:uFillTx/>
                <a:latin typeface="Calibri" pitchFamily="34" charset="0"/>
              </a:rPr>
              <a:t> I y II Plan Nacional de Neumáticos Fuera de Uso</a:t>
            </a:r>
            <a:r>
              <a:rPr kumimoji="0" lang="es-ES" alt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, 2001 y 2008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7B00"/>
              </a:buClr>
              <a:buSzTx/>
              <a:buFontTx/>
              <a:buChar char="•"/>
              <a:tabLst/>
              <a:defRPr/>
            </a:pPr>
            <a:r>
              <a:rPr kumimoji="0" lang="es-ES" alt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50501"/>
                </a:solidFill>
                <a:effectLst/>
                <a:uLnTx/>
                <a:uFillTx/>
                <a:latin typeface="Calibri" pitchFamily="34" charset="0"/>
              </a:rPr>
              <a:t>Manual CEDEX</a:t>
            </a:r>
            <a:r>
              <a:rPr kumimoji="0" lang="es-ES" alt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“Empleo de NFU en MB”, 2006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7B00"/>
              </a:buClr>
              <a:buSzTx/>
              <a:buFontTx/>
              <a:buChar char="•"/>
              <a:tabLst/>
              <a:defRPr/>
            </a:pPr>
            <a:r>
              <a:rPr kumimoji="0" lang="es-ES" alt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50501"/>
                </a:solidFill>
                <a:effectLst/>
                <a:uLnTx/>
                <a:uFillTx/>
                <a:latin typeface="Calibri" pitchFamily="34" charset="0"/>
              </a:rPr>
              <a:t>Cambios en PG·3</a:t>
            </a:r>
            <a:r>
              <a:rPr kumimoji="0" lang="es-ES" alt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: art. 215 y preferencia para el uso de NFU.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7B00"/>
              </a:buClr>
              <a:buSzTx/>
              <a:buFontTx/>
              <a:buChar char="•"/>
              <a:tabLst/>
              <a:defRPr/>
            </a:pPr>
            <a:r>
              <a:rPr kumimoji="0" lang="es-ES" alt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50501"/>
                </a:solidFill>
                <a:effectLst/>
                <a:uLnTx/>
                <a:uFillTx/>
                <a:latin typeface="Calibri" pitchFamily="34" charset="0"/>
              </a:rPr>
              <a:t>O.C. 21/2007</a:t>
            </a:r>
            <a:r>
              <a:rPr kumimoji="0" lang="es-ES" alt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: Especificaciones de los BC, BMC y BMAVC (vía húmeda) y definición de las MBC con adición de caucho (vía seca)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7B00"/>
              </a:buClr>
              <a:buSzTx/>
              <a:buFontTx/>
              <a:buChar char="•"/>
              <a:tabLst/>
              <a:defRPr/>
            </a:pPr>
            <a:r>
              <a:rPr kumimoji="0" lang="es-ES" alt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50501"/>
                </a:solidFill>
                <a:effectLst/>
                <a:uLnTx/>
                <a:uFillTx/>
                <a:latin typeface="Calibri" pitchFamily="34" charset="0"/>
              </a:rPr>
              <a:t>O.C. 21 bis/2009</a:t>
            </a:r>
            <a:r>
              <a:rPr kumimoji="0" lang="es-ES" alt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: Criterios a tener en cuenta en fabricación in situ y almacenamiento vía húmeda in situ y en central.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7B00"/>
              </a:buClr>
              <a:buSzTx/>
              <a:buFontTx/>
              <a:buNone/>
              <a:tabLst/>
              <a:defRPr/>
            </a:pPr>
            <a:endParaRPr kumimoji="0" lang="es-ES" altLang="es-E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7B00"/>
              </a:buClr>
              <a:buSzTx/>
              <a:buFontTx/>
              <a:buNone/>
              <a:tabLst/>
              <a:defRPr/>
            </a:pPr>
            <a:endParaRPr kumimoji="0" lang="es-ES" altLang="es-ES" sz="2200" b="0" i="0" u="none" strike="noStrike" kern="0" cap="none" spc="0" normalizeH="0" baseline="0" noProof="0" dirty="0" smtClean="0">
              <a:ln>
                <a:noFill/>
              </a:ln>
              <a:solidFill>
                <a:srgbClr val="00224C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9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895263" y="313895"/>
            <a:ext cx="7136703" cy="523220"/>
          </a:xfrm>
        </p:spPr>
        <p:txBody>
          <a:bodyPr/>
          <a:lstStyle/>
          <a:p>
            <a:r>
              <a:rPr lang="es-ES" dirty="0"/>
              <a:t>Polvo de NFU vs. MBC (España)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528" y="2060848"/>
            <a:ext cx="5616575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2400" b="0" dirty="0" smtClean="0">
                <a:solidFill>
                  <a:srgbClr val="00224C"/>
                </a:solidFill>
                <a:latin typeface="Calibri" pitchFamily="34" charset="0"/>
              </a:rPr>
              <a:t>Técnicas de empleo de polvo de NFU en materiales bituminosos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2400" b="0" dirty="0" smtClean="0">
                <a:solidFill>
                  <a:srgbClr val="00224C"/>
                </a:solidFill>
                <a:latin typeface="Calibri" pitchFamily="34" charset="0"/>
              </a:rPr>
              <a:t>Materiales y dosificación de </a:t>
            </a:r>
            <a:r>
              <a:rPr lang="es-ES" altLang="es-ES" sz="2400" b="0" dirty="0" err="1" smtClean="0">
                <a:solidFill>
                  <a:srgbClr val="00224C"/>
                </a:solidFill>
                <a:latin typeface="Calibri" pitchFamily="34" charset="0"/>
              </a:rPr>
              <a:t>ligantes</a:t>
            </a:r>
            <a:r>
              <a:rPr lang="es-ES" altLang="es-ES" sz="2400" b="0" dirty="0" smtClean="0">
                <a:solidFill>
                  <a:srgbClr val="00224C"/>
                </a:solidFill>
                <a:latin typeface="Calibri" pitchFamily="34" charset="0"/>
              </a:rPr>
              <a:t> y mezclas bituminosas con polvo de NFU: Caracterización de los </a:t>
            </a:r>
            <a:r>
              <a:rPr lang="es-ES" altLang="es-ES" sz="2400" b="0" dirty="0" err="1" smtClean="0">
                <a:solidFill>
                  <a:srgbClr val="00224C"/>
                </a:solidFill>
                <a:latin typeface="Calibri" pitchFamily="34" charset="0"/>
              </a:rPr>
              <a:t>ligantes</a:t>
            </a:r>
            <a:r>
              <a:rPr lang="es-ES" altLang="es-ES" sz="2400" b="0" dirty="0" smtClean="0">
                <a:solidFill>
                  <a:srgbClr val="00224C"/>
                </a:solidFill>
                <a:latin typeface="Calibri" pitchFamily="34" charset="0"/>
              </a:rPr>
              <a:t> y el PNFU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2400" b="0" dirty="0" smtClean="0">
                <a:solidFill>
                  <a:srgbClr val="00224C"/>
                </a:solidFill>
                <a:latin typeface="Calibri" pitchFamily="34" charset="0"/>
              </a:rPr>
              <a:t>Fabricación de </a:t>
            </a:r>
            <a:r>
              <a:rPr lang="es-ES" altLang="es-ES" sz="2400" b="0" dirty="0" err="1" smtClean="0">
                <a:solidFill>
                  <a:srgbClr val="00224C"/>
                </a:solidFill>
                <a:latin typeface="Calibri" pitchFamily="34" charset="0"/>
              </a:rPr>
              <a:t>ligantes</a:t>
            </a:r>
            <a:r>
              <a:rPr lang="es-ES" altLang="es-ES" sz="2400" b="0" dirty="0" smtClean="0">
                <a:solidFill>
                  <a:srgbClr val="00224C"/>
                </a:solidFill>
                <a:latin typeface="Calibri" pitchFamily="34" charset="0"/>
              </a:rPr>
              <a:t> y mezclas con PNFU: Vías seca y húmeda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2400" b="0" dirty="0" smtClean="0">
                <a:solidFill>
                  <a:srgbClr val="00224C"/>
                </a:solidFill>
                <a:latin typeface="Calibri" pitchFamily="34" charset="0"/>
              </a:rPr>
              <a:t>Puesta en obra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2400" b="0" dirty="0" smtClean="0">
                <a:solidFill>
                  <a:srgbClr val="00224C"/>
                </a:solidFill>
                <a:latin typeface="Calibri" pitchFamily="34" charset="0"/>
              </a:rPr>
              <a:t>Control de calidad</a:t>
            </a:r>
            <a:endParaRPr lang="en-US" altLang="es-ES" sz="2400" b="0" dirty="0" smtClean="0">
              <a:solidFill>
                <a:srgbClr val="00224C"/>
              </a:solidFill>
              <a:latin typeface="Calibri" pitchFamily="34" charset="0"/>
            </a:endParaRPr>
          </a:p>
        </p:txBody>
      </p:sp>
      <p:pic>
        <p:nvPicPr>
          <p:cNvPr id="6" name="Picture 6" descr="Zigz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24" y="1339849"/>
            <a:ext cx="3450729" cy="5013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2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895263" y="313895"/>
            <a:ext cx="7136703" cy="523220"/>
          </a:xfrm>
        </p:spPr>
        <p:txBody>
          <a:bodyPr/>
          <a:lstStyle/>
          <a:p>
            <a:r>
              <a:rPr lang="es-ES" dirty="0"/>
              <a:t>O.C. 21/2007 Y O.C. 21bis/2009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1188" y="1844675"/>
            <a:ext cx="7920037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1800" b="0" smtClean="0">
                <a:solidFill>
                  <a:srgbClr val="00224C"/>
                </a:solidFill>
                <a:latin typeface="Calibri" pitchFamily="34" charset="0"/>
              </a:rPr>
              <a:t>Especifica las gamas de ligantes fabricados con PNFU Mejorados BC, Modificados BMC y Modificados de Alta viscosidad BMAVC.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1800" b="0" smtClean="0">
                <a:solidFill>
                  <a:srgbClr val="00224C"/>
                </a:solidFill>
                <a:latin typeface="Calibri" pitchFamily="34" charset="0"/>
              </a:rPr>
              <a:t>Refiere la vía húmeda en central y húmeda “in situ”, para cada tipo de ligante considerado. Para la vía seca, considera la “MBC con adición de caucho”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1800" b="0" smtClean="0">
                <a:solidFill>
                  <a:srgbClr val="00224C"/>
                </a:solidFill>
                <a:latin typeface="Calibri" pitchFamily="34" charset="0"/>
              </a:rPr>
              <a:t>Indica el tipo de mezclas/secciones, con referencia a PG-3 y 6.1 IC, en los que pueden ser empleados.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endParaRPr lang="es-ES" altLang="es-ES" sz="1800" b="0" smtClean="0">
              <a:solidFill>
                <a:srgbClr val="00224C"/>
              </a:solidFill>
              <a:latin typeface="Calibri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573463" y="1125538"/>
            <a:ext cx="199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smtClean="0">
                <a:ln>
                  <a:noFill/>
                </a:ln>
                <a:solidFill>
                  <a:srgbClr val="FF7B00"/>
                </a:solidFill>
                <a:effectLst/>
                <a:uLnTx/>
                <a:uFillTx/>
                <a:latin typeface="Arial" charset="0"/>
              </a:rPr>
              <a:t>O.C. 21/2007</a:t>
            </a:r>
            <a:endParaRPr kumimoji="0" lang="en-US" altLang="es-ES" sz="2400" b="1" i="0" u="none" strike="noStrike" kern="0" cap="none" spc="0" normalizeH="0" baseline="0" noProof="0" smtClean="0">
              <a:ln>
                <a:noFill/>
              </a:ln>
              <a:solidFill>
                <a:srgbClr val="FF7B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268663" y="3933825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smtClean="0">
                <a:ln>
                  <a:noFill/>
                </a:ln>
                <a:solidFill>
                  <a:srgbClr val="FF7B00"/>
                </a:solidFill>
                <a:effectLst/>
                <a:uLnTx/>
                <a:uFillTx/>
                <a:latin typeface="Arial" charset="0"/>
              </a:rPr>
              <a:t>O.C. 21bis /2009</a:t>
            </a:r>
            <a:endParaRPr kumimoji="0" lang="en-US" altLang="es-ES" sz="2400" b="1" i="0" u="none" strike="noStrike" kern="0" cap="none" spc="0" normalizeH="0" baseline="0" noProof="0" smtClean="0">
              <a:ln>
                <a:noFill/>
              </a:ln>
              <a:solidFill>
                <a:srgbClr val="FF7B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11188" y="4724400"/>
            <a:ext cx="7920037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1800" b="0" smtClean="0">
                <a:solidFill>
                  <a:srgbClr val="00224C"/>
                </a:solidFill>
                <a:latin typeface="Calibri" pitchFamily="34" charset="0"/>
              </a:rPr>
              <a:t>Orden Circular que complementa la OC 21/2007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1800" b="0" smtClean="0">
                <a:solidFill>
                  <a:srgbClr val="00224C"/>
                </a:solidFill>
                <a:latin typeface="Calibri" pitchFamily="34" charset="0"/>
              </a:rPr>
              <a:t>Sólo aplicable a betunes BC y BMAVC por vía húmeda in situ o en central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1800" b="0" smtClean="0">
                <a:solidFill>
                  <a:srgbClr val="00224C"/>
                </a:solidFill>
                <a:latin typeface="Calibri" pitchFamily="34" charset="0"/>
              </a:rPr>
              <a:t>Fundamentalmente indica los criterios de fabricación y almacenamiento de este tipo de ligantes.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endParaRPr lang="es-ES" altLang="es-ES" sz="1800" b="0" smtClean="0">
              <a:solidFill>
                <a:srgbClr val="00224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6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895263" y="313895"/>
            <a:ext cx="7136703" cy="523220"/>
          </a:xfrm>
        </p:spPr>
        <p:txBody>
          <a:bodyPr/>
          <a:lstStyle/>
          <a:p>
            <a:r>
              <a:rPr lang="es-ES" dirty="0"/>
              <a:t>La interacción betún-caucho NFU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63525" y="1052513"/>
            <a:ext cx="8616950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lr>
                <a:srgbClr val="FF7B00"/>
              </a:buClr>
              <a:defRPr sz="2200">
                <a:solidFill>
                  <a:srgbClr val="00224C"/>
                </a:solidFill>
                <a:latin typeface="Arial" charset="0"/>
              </a:defRPr>
            </a:lvl1pPr>
            <a:lvl2pPr marL="542925" indent="-188913" eaLnBrk="0" hangingPunct="0">
              <a:lnSpc>
                <a:spcPct val="150000"/>
              </a:lnSpc>
              <a:buClr>
                <a:srgbClr val="FF7B00"/>
              </a:buClr>
              <a:buSzPct val="130000"/>
              <a:buChar char="•"/>
              <a:defRPr sz="2200">
                <a:solidFill>
                  <a:srgbClr val="00224C"/>
                </a:solidFill>
                <a:latin typeface="Arial" charset="0"/>
              </a:defRPr>
            </a:lvl2pPr>
            <a:lvl3pPr marL="904875" indent="-190500" eaLnBrk="0" hangingPunct="0">
              <a:lnSpc>
                <a:spcPct val="130000"/>
              </a:lnSpc>
              <a:spcBef>
                <a:spcPct val="0"/>
              </a:spcBef>
              <a:buClr>
                <a:srgbClr val="F10043"/>
              </a:buClr>
              <a:buSzPct val="130000"/>
              <a:buChar char="•"/>
              <a:defRPr sz="2000">
                <a:solidFill>
                  <a:srgbClr val="00224C"/>
                </a:solidFill>
                <a:latin typeface="Arial" charset="0"/>
              </a:defRPr>
            </a:lvl3pPr>
            <a:lvl4pPr marL="1257300" indent="-180975" eaLnBrk="0" hangingPunct="0">
              <a:lnSpc>
                <a:spcPct val="140000"/>
              </a:lnSpc>
              <a:spcBef>
                <a:spcPct val="0"/>
              </a:spcBef>
              <a:buClr>
                <a:schemeClr val="accent2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4pPr>
            <a:lvl5pPr marL="1619250" indent="-180975" eaLnBrk="0" hangingPunct="0"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5pPr>
            <a:lvl6pPr marL="20764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6pPr>
            <a:lvl7pPr marL="25336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7pPr>
            <a:lvl8pPr marL="29908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8pPr>
            <a:lvl9pPr marL="34480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En la vía “húmeda”, el polvo de NFU se incorpora al betún</a:t>
            </a:r>
          </a:p>
          <a:p>
            <a:pPr eaLnBrk="1" fontAlgn="base" hangingPunct="1"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Las partículas de NFU absorben fracciones aromáticas, se hinchan </a:t>
            </a:r>
            <a:r>
              <a:rPr lang="es-ES" altLang="es-ES" sz="2000" dirty="0" smtClean="0">
                <a:solidFill>
                  <a:srgbClr val="CC3300"/>
                </a:solidFill>
                <a:latin typeface="Calibri" pitchFamily="34" charset="0"/>
              </a:rPr>
              <a:t>(</a:t>
            </a:r>
            <a:r>
              <a:rPr lang="es-ES" altLang="es-ES" sz="2000" dirty="0" err="1" smtClean="0">
                <a:solidFill>
                  <a:srgbClr val="CC3300"/>
                </a:solidFill>
                <a:latin typeface="Calibri" pitchFamily="34" charset="0"/>
              </a:rPr>
              <a:t>swell</a:t>
            </a:r>
            <a:r>
              <a:rPr lang="es-ES" altLang="es-ES" sz="2000" dirty="0" smtClean="0">
                <a:solidFill>
                  <a:srgbClr val="CC3300"/>
                </a:solidFill>
                <a:latin typeface="Calibri" pitchFamily="34" charset="0"/>
              </a:rPr>
              <a:t>)</a:t>
            </a: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 y plastifican </a:t>
            </a: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 </a:t>
            </a: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aumento de la viscosidad del sistema </a:t>
            </a:r>
            <a:r>
              <a:rPr lang="es-ES" altLang="es-ES" sz="2000" dirty="0" err="1" smtClean="0">
                <a:solidFill>
                  <a:srgbClr val="000000"/>
                </a:solidFill>
                <a:latin typeface="Calibri" pitchFamily="34" charset="0"/>
              </a:rPr>
              <a:t>betún+polvo</a:t>
            </a: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 y del “tac”</a:t>
            </a:r>
          </a:p>
          <a:p>
            <a:pPr eaLnBrk="1" fontAlgn="base" hangingPunct="1"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Parcialmente mantienen su elasticidad: </a:t>
            </a:r>
            <a:r>
              <a:rPr lang="es-ES" altLang="es-ES" sz="2000" dirty="0" smtClean="0">
                <a:solidFill>
                  <a:srgbClr val="CC3300"/>
                </a:solidFill>
                <a:latin typeface="Calibri" pitchFamily="34" charset="0"/>
              </a:rPr>
              <a:t>caucho-árido</a:t>
            </a:r>
          </a:p>
          <a:p>
            <a:pPr eaLnBrk="1" fontAlgn="base" hangingPunct="1"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</a:rPr>
              <a:t> La velocidad de reacción depende de:</a:t>
            </a:r>
          </a:p>
          <a:p>
            <a:pPr lvl="1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rgbClr val="00224C"/>
              </a:buClr>
              <a:buSzTx/>
              <a:buFont typeface="Wingdings" pitchFamily="2" charset="2"/>
              <a:buChar char="ü"/>
            </a:pPr>
            <a:r>
              <a:rPr lang="es-ES" altLang="es-ES" sz="1800" dirty="0" smtClean="0">
                <a:solidFill>
                  <a:srgbClr val="000000"/>
                </a:solidFill>
                <a:latin typeface="Calibri" pitchFamily="34" charset="0"/>
              </a:rPr>
              <a:t>Superficie específica caucho </a:t>
            </a:r>
            <a:r>
              <a:rPr lang="es-ES" altLang="es-ES" sz="18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 granulometría, sistema de producción</a:t>
            </a:r>
          </a:p>
          <a:p>
            <a:pPr lvl="1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rgbClr val="00224C"/>
              </a:buClr>
              <a:buSzTx/>
              <a:buFont typeface="Wingdings" pitchFamily="2" charset="2"/>
              <a:buChar char="ü"/>
            </a:pPr>
            <a:r>
              <a:rPr lang="es-ES" altLang="es-ES" sz="18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Temperatura y Energía de Mezclado</a:t>
            </a:r>
          </a:p>
          <a:p>
            <a:pPr eaLnBrk="1" fontAlgn="base" hangingPunct="1"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Compatibilidad:</a:t>
            </a:r>
          </a:p>
          <a:p>
            <a:pPr lvl="1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rgbClr val="00224C"/>
              </a:buClr>
              <a:buSzTx/>
              <a:buFont typeface="Wingdings" pitchFamily="2" charset="2"/>
              <a:buChar char="ü"/>
            </a:pPr>
            <a:r>
              <a:rPr lang="es-ES" altLang="es-ES" sz="18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Tipo de caucho de los NFU</a:t>
            </a:r>
          </a:p>
          <a:p>
            <a:pPr lvl="1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rgbClr val="00224C"/>
              </a:buClr>
              <a:buSzTx/>
              <a:buFont typeface="Wingdings" pitchFamily="2" charset="2"/>
              <a:buChar char="ü"/>
            </a:pPr>
            <a:r>
              <a:rPr lang="es-ES" altLang="es-ES" sz="18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Origen del betún</a:t>
            </a:r>
          </a:p>
          <a:p>
            <a:pPr eaLnBrk="1" fontAlgn="base" hangingPunct="1">
              <a:spcBef>
                <a:spcPct val="0"/>
              </a:spcBef>
              <a:spcAft>
                <a:spcPct val="40000"/>
              </a:spcAft>
              <a:buFontTx/>
              <a:buChar char="•"/>
            </a:pPr>
            <a:r>
              <a:rPr lang="es-ES" altLang="es-ES" sz="20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Análisis de propiedades:</a:t>
            </a:r>
          </a:p>
          <a:p>
            <a:pPr lvl="1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rgbClr val="00224C"/>
              </a:buClr>
              <a:buSzTx/>
              <a:buFont typeface="Wingdings" pitchFamily="2" charset="2"/>
              <a:buChar char="ü"/>
            </a:pPr>
            <a:r>
              <a:rPr lang="es-ES" altLang="es-ES" sz="18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Dispersión sólido-líquido</a:t>
            </a:r>
          </a:p>
          <a:p>
            <a:pPr lvl="1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rgbClr val="00224C"/>
              </a:buClr>
              <a:buSzTx/>
              <a:buFont typeface="Wingdings" pitchFamily="2" charset="2"/>
              <a:buChar char="ü"/>
            </a:pPr>
            <a:r>
              <a:rPr lang="es-ES" altLang="es-ES" sz="18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Mejora: Viscosidad y </a:t>
            </a:r>
            <a:r>
              <a:rPr lang="es-ES" altLang="es-ES" sz="1800" dirty="0" err="1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AyB</a:t>
            </a:r>
            <a:endParaRPr lang="es-ES" altLang="es-ES" sz="18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pPr lvl="1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rgbClr val="00224C"/>
              </a:buClr>
              <a:buSzTx/>
              <a:buFont typeface="Wingdings" pitchFamily="2" charset="2"/>
              <a:buChar char="ü"/>
            </a:pPr>
            <a:r>
              <a:rPr lang="es-ES" altLang="es-ES" sz="18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Ductilidad y </a:t>
            </a:r>
            <a:r>
              <a:rPr lang="es-ES" altLang="es-ES" sz="1800" dirty="0" err="1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Ret</a:t>
            </a:r>
            <a:r>
              <a:rPr lang="es-ES" altLang="es-ES" sz="18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. Elástico “mediocres”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5076825" y="4076700"/>
            <a:ext cx="1944688" cy="1871663"/>
          </a:xfrm>
          <a:prstGeom prst="can">
            <a:avLst>
              <a:gd name="adj" fmla="val 25000"/>
            </a:avLst>
          </a:prstGeom>
          <a:solidFill>
            <a:srgbClr val="8493BC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200" b="1" i="0" u="none" strike="noStrike" kern="0" cap="none" spc="0" normalizeH="0" baseline="0" noProof="0" smtClean="0">
              <a:ln>
                <a:noFill/>
              </a:ln>
              <a:solidFill>
                <a:srgbClr val="00224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7885113" y="4581525"/>
            <a:ext cx="935037" cy="865188"/>
          </a:xfrm>
          <a:custGeom>
            <a:avLst/>
            <a:gdLst>
              <a:gd name="T0" fmla="*/ 206258 w 408"/>
              <a:gd name="T1" fmla="*/ 107551 h 362"/>
              <a:gd name="T2" fmla="*/ 206258 w 408"/>
              <a:gd name="T3" fmla="*/ 325043 h 362"/>
              <a:gd name="T4" fmla="*/ 0 w 408"/>
              <a:gd name="T5" fmla="*/ 432594 h 362"/>
              <a:gd name="T6" fmla="*/ 0 w 408"/>
              <a:gd name="T7" fmla="*/ 757637 h 362"/>
              <a:gd name="T8" fmla="*/ 311679 w 408"/>
              <a:gd name="T9" fmla="*/ 865188 h 362"/>
              <a:gd name="T10" fmla="*/ 831908 w 408"/>
              <a:gd name="T11" fmla="*/ 757637 h 362"/>
              <a:gd name="T12" fmla="*/ 935037 w 408"/>
              <a:gd name="T13" fmla="*/ 540145 h 362"/>
              <a:gd name="T14" fmla="*/ 935037 w 408"/>
              <a:gd name="T15" fmla="*/ 107551 h 362"/>
              <a:gd name="T16" fmla="*/ 726487 w 408"/>
              <a:gd name="T17" fmla="*/ 0 h 362"/>
              <a:gd name="T18" fmla="*/ 414808 w 408"/>
              <a:gd name="T19" fmla="*/ 0 h 362"/>
              <a:gd name="T20" fmla="*/ 206258 w 408"/>
              <a:gd name="T21" fmla="*/ 107551 h 3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08" h="362">
                <a:moveTo>
                  <a:pt x="90" y="45"/>
                </a:moveTo>
                <a:lnTo>
                  <a:pt x="90" y="136"/>
                </a:lnTo>
                <a:lnTo>
                  <a:pt x="0" y="181"/>
                </a:lnTo>
                <a:lnTo>
                  <a:pt x="0" y="317"/>
                </a:lnTo>
                <a:lnTo>
                  <a:pt x="136" y="362"/>
                </a:lnTo>
                <a:lnTo>
                  <a:pt x="363" y="317"/>
                </a:lnTo>
                <a:lnTo>
                  <a:pt x="408" y="226"/>
                </a:lnTo>
                <a:lnTo>
                  <a:pt x="408" y="45"/>
                </a:lnTo>
                <a:lnTo>
                  <a:pt x="317" y="0"/>
                </a:lnTo>
                <a:lnTo>
                  <a:pt x="181" y="0"/>
                </a:lnTo>
                <a:lnTo>
                  <a:pt x="90" y="45"/>
                </a:lnTo>
                <a:close/>
              </a:path>
            </a:pathLst>
          </a:custGeom>
          <a:gradFill rotWithShape="1">
            <a:gsLst>
              <a:gs pos="0">
                <a:srgbClr val="3F3E00"/>
              </a:gs>
              <a:gs pos="100000">
                <a:srgbClr val="7A7700"/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rgbClr val="292929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0" cap="none" spc="0" normalizeH="0" baseline="0" noProof="0" smtClean="0">
              <a:ln>
                <a:noFill/>
              </a:ln>
              <a:solidFill>
                <a:srgbClr val="00224C"/>
              </a:solidFill>
              <a:effectLst/>
              <a:uLnTx/>
              <a:uFillTx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8172450" y="4797425"/>
            <a:ext cx="503238" cy="431800"/>
          </a:xfrm>
          <a:custGeom>
            <a:avLst/>
            <a:gdLst>
              <a:gd name="T0" fmla="*/ 111008 w 408"/>
              <a:gd name="T1" fmla="*/ 53677 h 362"/>
              <a:gd name="T2" fmla="*/ 111008 w 408"/>
              <a:gd name="T3" fmla="*/ 162223 h 362"/>
              <a:gd name="T4" fmla="*/ 0 w 408"/>
              <a:gd name="T5" fmla="*/ 215900 h 362"/>
              <a:gd name="T6" fmla="*/ 0 w 408"/>
              <a:gd name="T7" fmla="*/ 378123 h 362"/>
              <a:gd name="T8" fmla="*/ 167746 w 408"/>
              <a:gd name="T9" fmla="*/ 431800 h 362"/>
              <a:gd name="T10" fmla="*/ 447734 w 408"/>
              <a:gd name="T11" fmla="*/ 378123 h 362"/>
              <a:gd name="T12" fmla="*/ 503238 w 408"/>
              <a:gd name="T13" fmla="*/ 269577 h 362"/>
              <a:gd name="T14" fmla="*/ 503238 w 408"/>
              <a:gd name="T15" fmla="*/ 53677 h 362"/>
              <a:gd name="T16" fmla="*/ 390996 w 408"/>
              <a:gd name="T17" fmla="*/ 0 h 362"/>
              <a:gd name="T18" fmla="*/ 223250 w 408"/>
              <a:gd name="T19" fmla="*/ 0 h 362"/>
              <a:gd name="T20" fmla="*/ 111008 w 408"/>
              <a:gd name="T21" fmla="*/ 53677 h 3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08" h="362">
                <a:moveTo>
                  <a:pt x="90" y="45"/>
                </a:moveTo>
                <a:lnTo>
                  <a:pt x="90" y="136"/>
                </a:lnTo>
                <a:lnTo>
                  <a:pt x="0" y="181"/>
                </a:lnTo>
                <a:lnTo>
                  <a:pt x="0" y="317"/>
                </a:lnTo>
                <a:lnTo>
                  <a:pt x="136" y="362"/>
                </a:lnTo>
                <a:lnTo>
                  <a:pt x="363" y="317"/>
                </a:lnTo>
                <a:lnTo>
                  <a:pt x="408" y="226"/>
                </a:lnTo>
                <a:lnTo>
                  <a:pt x="408" y="45"/>
                </a:lnTo>
                <a:lnTo>
                  <a:pt x="317" y="0"/>
                </a:lnTo>
                <a:lnTo>
                  <a:pt x="181" y="0"/>
                </a:lnTo>
                <a:lnTo>
                  <a:pt x="90" y="45"/>
                </a:lnTo>
                <a:close/>
              </a:path>
            </a:pathLst>
          </a:custGeom>
          <a:solidFill>
            <a:srgbClr val="2E2D00"/>
          </a:solidFill>
          <a:ln w="9525" cap="flat" cmpd="sng">
            <a:solidFill>
              <a:srgbClr val="292929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0" cap="none" spc="0" normalizeH="0" baseline="0" noProof="0" smtClean="0">
              <a:ln>
                <a:noFill/>
              </a:ln>
              <a:solidFill>
                <a:srgbClr val="00224C"/>
              </a:solidFill>
              <a:effectLst/>
              <a:uLnTx/>
              <a:uFillTx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6661150" y="4940300"/>
            <a:ext cx="1081088" cy="433388"/>
          </a:xfrm>
          <a:prstGeom prst="rightArrow">
            <a:avLst>
              <a:gd name="adj1" fmla="val 50000"/>
              <a:gd name="adj2" fmla="val 62363"/>
            </a:avLst>
          </a:prstGeom>
          <a:gradFill rotWithShape="1">
            <a:gsLst>
              <a:gs pos="0">
                <a:srgbClr val="662D1B"/>
              </a:gs>
              <a:gs pos="50000">
                <a:srgbClr val="FF7043"/>
              </a:gs>
              <a:gs pos="100000">
                <a:srgbClr val="662D1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200" b="1" i="0" u="none" strike="noStrike" kern="0" cap="none" spc="0" normalizeH="0" baseline="0" noProof="0" smtClean="0">
              <a:ln>
                <a:noFill/>
              </a:ln>
              <a:solidFill>
                <a:srgbClr val="00224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7092950" y="5538788"/>
            <a:ext cx="1562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1" i="0" u="none" strike="noStrike" kern="0" cap="none" spc="0" normalizeH="0" baseline="0" noProof="0" smtClean="0">
                <a:ln>
                  <a:noFill/>
                </a:ln>
                <a:solidFill>
                  <a:srgbClr val="1C357A"/>
                </a:solidFill>
                <a:effectLst/>
                <a:uLnTx/>
                <a:uFillTx/>
                <a:latin typeface="Arial" charset="0"/>
              </a:rPr>
              <a:t>Volumen x 3-5</a:t>
            </a:r>
          </a:p>
        </p:txBody>
      </p:sp>
      <p:sp>
        <p:nvSpPr>
          <p:cNvPr id="17" name="Freeform 11"/>
          <p:cNvSpPr>
            <a:spLocks/>
          </p:cNvSpPr>
          <p:nvPr/>
        </p:nvSpPr>
        <p:spPr bwMode="auto">
          <a:xfrm>
            <a:off x="5653088" y="4797425"/>
            <a:ext cx="720725" cy="641350"/>
          </a:xfrm>
          <a:custGeom>
            <a:avLst/>
            <a:gdLst>
              <a:gd name="T0" fmla="*/ 158983 w 408"/>
              <a:gd name="T1" fmla="*/ 79726 h 362"/>
              <a:gd name="T2" fmla="*/ 158983 w 408"/>
              <a:gd name="T3" fmla="*/ 240949 h 362"/>
              <a:gd name="T4" fmla="*/ 0 w 408"/>
              <a:gd name="T5" fmla="*/ 320675 h 362"/>
              <a:gd name="T6" fmla="*/ 0 w 408"/>
              <a:gd name="T7" fmla="*/ 561624 h 362"/>
              <a:gd name="T8" fmla="*/ 240242 w 408"/>
              <a:gd name="T9" fmla="*/ 641350 h 362"/>
              <a:gd name="T10" fmla="*/ 641233 w 408"/>
              <a:gd name="T11" fmla="*/ 561624 h 362"/>
              <a:gd name="T12" fmla="*/ 720725 w 408"/>
              <a:gd name="T13" fmla="*/ 400401 h 362"/>
              <a:gd name="T14" fmla="*/ 720725 w 408"/>
              <a:gd name="T15" fmla="*/ 79726 h 362"/>
              <a:gd name="T16" fmla="*/ 559975 w 408"/>
              <a:gd name="T17" fmla="*/ 0 h 362"/>
              <a:gd name="T18" fmla="*/ 319733 w 408"/>
              <a:gd name="T19" fmla="*/ 0 h 362"/>
              <a:gd name="T20" fmla="*/ 158983 w 408"/>
              <a:gd name="T21" fmla="*/ 79726 h 3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08" h="362">
                <a:moveTo>
                  <a:pt x="90" y="45"/>
                </a:moveTo>
                <a:lnTo>
                  <a:pt x="90" y="136"/>
                </a:lnTo>
                <a:lnTo>
                  <a:pt x="0" y="181"/>
                </a:lnTo>
                <a:lnTo>
                  <a:pt x="0" y="317"/>
                </a:lnTo>
                <a:lnTo>
                  <a:pt x="136" y="362"/>
                </a:lnTo>
                <a:lnTo>
                  <a:pt x="363" y="317"/>
                </a:lnTo>
                <a:lnTo>
                  <a:pt x="408" y="226"/>
                </a:lnTo>
                <a:lnTo>
                  <a:pt x="408" y="45"/>
                </a:lnTo>
                <a:lnTo>
                  <a:pt x="317" y="0"/>
                </a:lnTo>
                <a:lnTo>
                  <a:pt x="181" y="0"/>
                </a:lnTo>
                <a:lnTo>
                  <a:pt x="90" y="45"/>
                </a:lnTo>
                <a:close/>
              </a:path>
            </a:pathLst>
          </a:custGeom>
          <a:solidFill>
            <a:srgbClr val="2E2D00"/>
          </a:solidFill>
          <a:ln w="9525" cap="flat" cmpd="sng">
            <a:solidFill>
              <a:srgbClr val="292929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0" cap="none" spc="0" normalizeH="0" baseline="0" noProof="0" smtClean="0">
              <a:ln>
                <a:noFill/>
              </a:ln>
              <a:solidFill>
                <a:srgbClr val="00224C"/>
              </a:solidFill>
              <a:effectLst/>
              <a:uLnTx/>
              <a:uFillTx/>
            </a:endParaRPr>
          </a:p>
        </p:txBody>
      </p:sp>
      <p:grpSp>
        <p:nvGrpSpPr>
          <p:cNvPr id="18" name="Group 16"/>
          <p:cNvGrpSpPr>
            <a:grpSpLocks/>
          </p:cNvGrpSpPr>
          <p:nvPr/>
        </p:nvGrpSpPr>
        <p:grpSpPr bwMode="auto">
          <a:xfrm rot="-3958147">
            <a:off x="5634832" y="4525169"/>
            <a:ext cx="2122487" cy="504825"/>
            <a:chOff x="4377" y="1434"/>
            <a:chExt cx="1337" cy="318"/>
          </a:xfrm>
        </p:grpSpPr>
        <p:sp>
          <p:nvSpPr>
            <p:cNvPr id="19" name="AutoShape 17"/>
            <p:cNvSpPr>
              <a:spLocks noChangeArrowheads="1"/>
            </p:cNvSpPr>
            <p:nvPr/>
          </p:nvSpPr>
          <p:spPr bwMode="auto">
            <a:xfrm>
              <a:off x="4377" y="1434"/>
              <a:ext cx="136" cy="318"/>
            </a:xfrm>
            <a:prstGeom prst="flowChartCollate">
              <a:avLst/>
            </a:prstGeom>
            <a:noFill/>
            <a:ln w="38100">
              <a:solidFill>
                <a:srgbClr val="0022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224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4422" y="1593"/>
              <a:ext cx="1292" cy="0"/>
            </a:xfrm>
            <a:prstGeom prst="line">
              <a:avLst/>
            </a:prstGeom>
            <a:noFill/>
            <a:ln w="38100">
              <a:solidFill>
                <a:srgbClr val="0022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224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5292725" y="3933825"/>
            <a:ext cx="287338" cy="1584325"/>
            <a:chOff x="2018" y="1661"/>
            <a:chExt cx="272" cy="1542"/>
          </a:xfrm>
        </p:grpSpPr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109" y="1661"/>
              <a:ext cx="91" cy="1315"/>
            </a:xfrm>
            <a:prstGeom prst="rect">
              <a:avLst/>
            </a:prstGeom>
            <a:noFill/>
            <a:ln w="9525">
              <a:solidFill>
                <a:srgbClr val="0022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224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109" y="2024"/>
              <a:ext cx="91" cy="952"/>
            </a:xfrm>
            <a:prstGeom prst="rect">
              <a:avLst/>
            </a:prstGeom>
            <a:solidFill>
              <a:srgbClr val="FF7043"/>
            </a:solidFill>
            <a:ln w="9525">
              <a:solidFill>
                <a:srgbClr val="00224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224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2018" y="2931"/>
              <a:ext cx="272" cy="272"/>
            </a:xfrm>
            <a:prstGeom prst="ellipse">
              <a:avLst/>
            </a:prstGeom>
            <a:solidFill>
              <a:srgbClr val="FF7043"/>
            </a:solidFill>
            <a:ln w="9525">
              <a:solidFill>
                <a:srgbClr val="00224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224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2154" y="1851"/>
              <a:ext cx="45" cy="0"/>
            </a:xfrm>
            <a:prstGeom prst="line">
              <a:avLst/>
            </a:prstGeom>
            <a:noFill/>
            <a:ln w="9525">
              <a:solidFill>
                <a:srgbClr val="0022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224C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2154" y="1995"/>
              <a:ext cx="45" cy="0"/>
            </a:xfrm>
            <a:prstGeom prst="line">
              <a:avLst/>
            </a:prstGeom>
            <a:noFill/>
            <a:ln w="9525">
              <a:solidFill>
                <a:srgbClr val="0022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224C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2154" y="2139"/>
              <a:ext cx="45" cy="0"/>
            </a:xfrm>
            <a:prstGeom prst="line">
              <a:avLst/>
            </a:prstGeom>
            <a:noFill/>
            <a:ln w="9525">
              <a:solidFill>
                <a:srgbClr val="0022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224C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2154" y="2283"/>
              <a:ext cx="45" cy="0"/>
            </a:xfrm>
            <a:prstGeom prst="line">
              <a:avLst/>
            </a:prstGeom>
            <a:noFill/>
            <a:ln w="9525">
              <a:solidFill>
                <a:srgbClr val="0022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224C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2154" y="2427"/>
              <a:ext cx="45" cy="0"/>
            </a:xfrm>
            <a:prstGeom prst="line">
              <a:avLst/>
            </a:prstGeom>
            <a:noFill/>
            <a:ln w="9525">
              <a:solidFill>
                <a:srgbClr val="0022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224C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2155" y="2715"/>
              <a:ext cx="45" cy="0"/>
            </a:xfrm>
            <a:prstGeom prst="line">
              <a:avLst/>
            </a:prstGeom>
            <a:noFill/>
            <a:ln w="9525">
              <a:solidFill>
                <a:srgbClr val="0022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224C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2155" y="2859"/>
              <a:ext cx="45" cy="0"/>
            </a:xfrm>
            <a:prstGeom prst="line">
              <a:avLst/>
            </a:prstGeom>
            <a:noFill/>
            <a:ln w="9525">
              <a:solidFill>
                <a:srgbClr val="0022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224C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2155" y="2571"/>
              <a:ext cx="45" cy="0"/>
            </a:xfrm>
            <a:prstGeom prst="line">
              <a:avLst/>
            </a:prstGeom>
            <a:noFill/>
            <a:ln w="9525">
              <a:solidFill>
                <a:srgbClr val="0022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224C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2154" y="2067"/>
              <a:ext cx="45" cy="0"/>
            </a:xfrm>
            <a:prstGeom prst="line">
              <a:avLst/>
            </a:prstGeom>
            <a:noFill/>
            <a:ln w="9525">
              <a:solidFill>
                <a:srgbClr val="0022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224C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2154" y="2211"/>
              <a:ext cx="45" cy="0"/>
            </a:xfrm>
            <a:prstGeom prst="line">
              <a:avLst/>
            </a:prstGeom>
            <a:noFill/>
            <a:ln w="9525">
              <a:solidFill>
                <a:srgbClr val="0022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224C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2154" y="2787"/>
              <a:ext cx="45" cy="0"/>
            </a:xfrm>
            <a:prstGeom prst="line">
              <a:avLst/>
            </a:prstGeom>
            <a:noFill/>
            <a:ln w="9525">
              <a:solidFill>
                <a:srgbClr val="0022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224C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2154" y="2643"/>
              <a:ext cx="45" cy="0"/>
            </a:xfrm>
            <a:prstGeom prst="line">
              <a:avLst/>
            </a:prstGeom>
            <a:noFill/>
            <a:ln w="9525">
              <a:solidFill>
                <a:srgbClr val="0022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224C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2155" y="1923"/>
              <a:ext cx="45" cy="0"/>
            </a:xfrm>
            <a:prstGeom prst="line">
              <a:avLst/>
            </a:prstGeom>
            <a:noFill/>
            <a:ln w="9525">
              <a:solidFill>
                <a:srgbClr val="0022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224C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2155" y="2355"/>
              <a:ext cx="45" cy="0"/>
            </a:xfrm>
            <a:prstGeom prst="line">
              <a:avLst/>
            </a:prstGeom>
            <a:noFill/>
            <a:ln w="9525">
              <a:solidFill>
                <a:srgbClr val="0022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224C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2155" y="2499"/>
              <a:ext cx="45" cy="0"/>
            </a:xfrm>
            <a:prstGeom prst="line">
              <a:avLst/>
            </a:prstGeom>
            <a:noFill/>
            <a:ln w="9525">
              <a:solidFill>
                <a:srgbClr val="0022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224C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2155" y="1707"/>
              <a:ext cx="45" cy="0"/>
            </a:xfrm>
            <a:prstGeom prst="line">
              <a:avLst/>
            </a:prstGeom>
            <a:noFill/>
            <a:ln w="9525">
              <a:solidFill>
                <a:srgbClr val="0022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224C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2155" y="1779"/>
              <a:ext cx="45" cy="0"/>
            </a:xfrm>
            <a:prstGeom prst="line">
              <a:avLst/>
            </a:prstGeom>
            <a:noFill/>
            <a:ln w="9525">
              <a:solidFill>
                <a:srgbClr val="0022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22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7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754" y="1916832"/>
            <a:ext cx="3604643" cy="2519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895263" y="313895"/>
            <a:ext cx="7136703" cy="523220"/>
          </a:xfrm>
        </p:spPr>
        <p:txBody>
          <a:bodyPr/>
          <a:lstStyle/>
          <a:p>
            <a:r>
              <a:rPr lang="es-ES" dirty="0"/>
              <a:t>La interacción betún-caucho NFU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457200" y="1169988"/>
            <a:ext cx="8686800" cy="553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lr>
                <a:srgbClr val="FF7B00"/>
              </a:buClr>
              <a:defRPr sz="2200">
                <a:solidFill>
                  <a:srgbClr val="00224C"/>
                </a:solidFill>
                <a:latin typeface="Arial" charset="0"/>
              </a:defRPr>
            </a:lvl1pPr>
            <a:lvl2pPr marL="542925" indent="-188913" eaLnBrk="0" hangingPunct="0">
              <a:lnSpc>
                <a:spcPct val="150000"/>
              </a:lnSpc>
              <a:buClr>
                <a:srgbClr val="FF7B00"/>
              </a:buClr>
              <a:buSzPct val="130000"/>
              <a:buChar char="•"/>
              <a:defRPr sz="2200">
                <a:solidFill>
                  <a:srgbClr val="00224C"/>
                </a:solidFill>
                <a:latin typeface="Arial" charset="0"/>
              </a:defRPr>
            </a:lvl2pPr>
            <a:lvl3pPr marL="904875" indent="-190500" eaLnBrk="0" hangingPunct="0">
              <a:lnSpc>
                <a:spcPct val="130000"/>
              </a:lnSpc>
              <a:spcBef>
                <a:spcPct val="0"/>
              </a:spcBef>
              <a:buClr>
                <a:srgbClr val="F10043"/>
              </a:buClr>
              <a:buSzPct val="130000"/>
              <a:buChar char="•"/>
              <a:defRPr sz="2000">
                <a:solidFill>
                  <a:srgbClr val="00224C"/>
                </a:solidFill>
                <a:latin typeface="Arial" charset="0"/>
              </a:defRPr>
            </a:lvl3pPr>
            <a:lvl4pPr marL="1257300" indent="-180975" eaLnBrk="0" hangingPunct="0">
              <a:lnSpc>
                <a:spcPct val="140000"/>
              </a:lnSpc>
              <a:spcBef>
                <a:spcPct val="0"/>
              </a:spcBef>
              <a:buClr>
                <a:schemeClr val="accent2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4pPr>
            <a:lvl5pPr marL="1619250" indent="-180975" eaLnBrk="0" hangingPunct="0"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5pPr>
            <a:lvl6pPr marL="20764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6pPr>
            <a:lvl7pPr marL="25336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7pPr>
            <a:lvl8pPr marL="29908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8pPr>
            <a:lvl9pPr marL="3448050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0043"/>
              </a:buClr>
              <a:buSzPct val="115000"/>
              <a:buFont typeface="Wingdings" pitchFamily="2" charset="2"/>
              <a:buChar char="§"/>
              <a:defRPr sz="2000">
                <a:solidFill>
                  <a:srgbClr val="00224C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2400" dirty="0" smtClean="0">
                <a:solidFill>
                  <a:srgbClr val="CC3300"/>
                </a:solidFill>
                <a:latin typeface="Calibri" pitchFamily="34" charset="0"/>
              </a:rPr>
              <a:t>Efecto </a:t>
            </a:r>
            <a:r>
              <a:rPr lang="es-ES" altLang="es-ES" sz="2400" dirty="0" err="1" smtClean="0">
                <a:solidFill>
                  <a:srgbClr val="CC3300"/>
                </a:solidFill>
                <a:latin typeface="Calibri" pitchFamily="34" charset="0"/>
              </a:rPr>
              <a:t>swell</a:t>
            </a: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p</a:t>
            </a: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ermite </a:t>
            </a:r>
            <a:r>
              <a:rPr lang="es-ES" altLang="es-ES" sz="2400" u="sng" dirty="0" smtClean="0">
                <a:solidFill>
                  <a:srgbClr val="000000"/>
                </a:solidFill>
                <a:latin typeface="Calibri" pitchFamily="34" charset="0"/>
              </a:rPr>
              <a:t>aumentar contenido de </a:t>
            </a:r>
            <a:r>
              <a:rPr lang="es-ES" altLang="es-ES" sz="2400" u="sng" dirty="0" err="1" smtClean="0">
                <a:solidFill>
                  <a:srgbClr val="000000"/>
                </a:solidFill>
                <a:latin typeface="Calibri" pitchFamily="34" charset="0"/>
              </a:rPr>
              <a:t>ligante</a:t>
            </a: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</a:t>
            </a:r>
          </a:p>
          <a:p>
            <a:pPr lvl="1" eaLnBrk="1" fontAlgn="base" hangingPunct="1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00224C"/>
              </a:buClr>
              <a:buSzTx/>
              <a:buFont typeface="Wingdings" pitchFamily="2" charset="2"/>
              <a:buChar char="ü"/>
            </a:pP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Resistencia a </a:t>
            </a:r>
            <a:r>
              <a:rPr lang="es-ES" altLang="es-ES" sz="2400" dirty="0" err="1" smtClean="0">
                <a:solidFill>
                  <a:srgbClr val="000000"/>
                </a:solidFill>
                <a:latin typeface="Calibri" pitchFamily="34" charset="0"/>
              </a:rPr>
              <a:t>fisuración</a:t>
            </a:r>
            <a:endParaRPr lang="es-ES" altLang="es-E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1" eaLnBrk="1" fontAlgn="base" hangingPunct="1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00224C"/>
              </a:buClr>
              <a:buSzTx/>
              <a:buFont typeface="Wingdings" pitchFamily="2" charset="2"/>
              <a:buChar char="ü"/>
            </a:pP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Resistencia a fatiga</a:t>
            </a:r>
          </a:p>
          <a:p>
            <a:pPr lvl="1" eaLnBrk="1" fontAlgn="base" hangingPunct="1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00224C"/>
              </a:buClr>
              <a:buSzTx/>
              <a:buFont typeface="Wingdings" pitchFamily="2" charset="2"/>
              <a:buChar char="ü"/>
            </a:pP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Envejecimiento</a:t>
            </a:r>
          </a:p>
          <a:p>
            <a:pPr lvl="1" eaLnBrk="1" fontAlgn="base" hangingPunct="1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00224C"/>
              </a:buClr>
              <a:buSzTx/>
              <a:buFont typeface="Wingdings" pitchFamily="2" charset="2"/>
              <a:buChar char="ü"/>
            </a:pPr>
            <a:r>
              <a:rPr lang="es-ES" altLang="es-ES" sz="2400" u="sng" dirty="0" smtClean="0">
                <a:solidFill>
                  <a:srgbClr val="000000"/>
                </a:solidFill>
                <a:latin typeface="Calibri" pitchFamily="34" charset="0"/>
              </a:rPr>
              <a:t>DURABILIDAD</a:t>
            </a:r>
          </a:p>
          <a:p>
            <a:pPr lvl="1" eaLnBrk="1" fontAlgn="base" hangingPunct="1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00224C"/>
              </a:buClr>
              <a:buSzTx/>
              <a:buFont typeface="Wingdings" pitchFamily="2" charset="2"/>
              <a:buNone/>
            </a:pPr>
            <a:endParaRPr lang="es-ES" altLang="es-ES" sz="2400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2400" dirty="0" smtClean="0">
                <a:solidFill>
                  <a:srgbClr val="CC3300"/>
                </a:solidFill>
                <a:latin typeface="Calibri" pitchFamily="34" charset="0"/>
              </a:rPr>
              <a:t>Efecto caucho-árido</a:t>
            </a: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es-ES" altLang="es-ES" sz="2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pPr lvl="1" eaLnBrk="1" fontAlgn="base" hangingPunct="1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00224C"/>
              </a:buClr>
              <a:buSzTx/>
              <a:buFont typeface="Wingdings" pitchFamily="2" charset="2"/>
              <a:buChar char="ü"/>
            </a:pP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Resistencia a deformaciones </a:t>
            </a:r>
          </a:p>
          <a:p>
            <a:pPr marL="354012" lvl="1" indent="0" eaLnBrk="1" fontAlgn="base" hangingPunct="1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00224C"/>
              </a:buClr>
              <a:buSzTx/>
              <a:buNone/>
            </a:pP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plásticas</a:t>
            </a:r>
          </a:p>
          <a:p>
            <a:pPr lvl="1" eaLnBrk="1" fontAlgn="base" hangingPunct="1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00224C"/>
              </a:buClr>
              <a:buSzTx/>
              <a:buFont typeface="Wingdings" pitchFamily="2" charset="2"/>
              <a:buChar char="ü"/>
            </a:pP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Resistencia al deslizamiento</a:t>
            </a:r>
          </a:p>
          <a:p>
            <a:pPr lvl="1" eaLnBrk="1" fontAlgn="base" hangingPunct="1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00224C"/>
              </a:buClr>
              <a:buSzTx/>
              <a:buFont typeface="Wingdings" pitchFamily="2" charset="2"/>
              <a:buChar char="ü"/>
            </a:pP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Facilidad de rotura de película de hielo</a:t>
            </a:r>
          </a:p>
          <a:p>
            <a:pPr lvl="1" eaLnBrk="1" fontAlgn="base" hangingPunct="1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00224C"/>
              </a:buClr>
              <a:buSzTx/>
              <a:buFont typeface="Wingdings" pitchFamily="2" charset="2"/>
              <a:buNone/>
            </a:pPr>
            <a:endParaRPr lang="es-ES" altLang="es-E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ES" sz="2400" dirty="0" smtClean="0">
                <a:solidFill>
                  <a:srgbClr val="CC3300"/>
                </a:solidFill>
                <a:latin typeface="Calibri" pitchFamily="34" charset="0"/>
              </a:rPr>
              <a:t>Posibles problemas</a:t>
            </a: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  <a:p>
            <a:pPr lvl="1" eaLnBrk="1" fontAlgn="base" hangingPunct="1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00224C"/>
              </a:buClr>
              <a:buSzTx/>
              <a:buFont typeface="Wingdings" pitchFamily="2" charset="2"/>
              <a:buChar char="ü"/>
            </a:pP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Riesgo de exudaciones</a:t>
            </a:r>
          </a:p>
          <a:p>
            <a:pPr lvl="1" eaLnBrk="1" fontAlgn="base" hangingPunct="1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00224C"/>
              </a:buClr>
              <a:buSzTx/>
              <a:buFont typeface="Wingdings" pitchFamily="2" charset="2"/>
              <a:buChar char="ü"/>
            </a:pP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Problemas de compactación</a:t>
            </a:r>
          </a:p>
          <a:p>
            <a:pPr lvl="1" eaLnBrk="1" fontAlgn="base" hangingPunct="1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00224C"/>
              </a:buClr>
              <a:buSzTx/>
              <a:buFont typeface="Wingdings" pitchFamily="2" charset="2"/>
              <a:buChar char="ü"/>
            </a:pPr>
            <a:r>
              <a:rPr lang="es-ES" altLang="es-ES" sz="2400" dirty="0" smtClean="0">
                <a:solidFill>
                  <a:srgbClr val="000000"/>
                </a:solidFill>
                <a:latin typeface="Calibri" pitchFamily="34" charset="0"/>
              </a:rPr>
              <a:t>Módulos y estabilidades menores</a:t>
            </a:r>
          </a:p>
        </p:txBody>
      </p:sp>
    </p:spTree>
    <p:extLst>
      <p:ext uri="{BB962C8B-B14F-4D97-AF65-F5344CB8AC3E}">
        <p14:creationId xmlns:p14="http://schemas.microsoft.com/office/powerpoint/2010/main" val="40307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epsol_gris">
      <a:dk1>
        <a:srgbClr val="6E6259"/>
      </a:dk1>
      <a:lt1>
        <a:srgbClr val="FFFFFF"/>
      </a:lt1>
      <a:dk2>
        <a:srgbClr val="7F7F7F"/>
      </a:dk2>
      <a:lt2>
        <a:srgbClr val="BFBFBF"/>
      </a:lt2>
      <a:accent1>
        <a:srgbClr val="FF8200"/>
      </a:accent1>
      <a:accent2>
        <a:srgbClr val="FFB81C"/>
      </a:accent2>
      <a:accent3>
        <a:srgbClr val="BFBFBF"/>
      </a:accent3>
      <a:accent4>
        <a:srgbClr val="E4002B"/>
      </a:accent4>
      <a:accent5>
        <a:srgbClr val="041E42"/>
      </a:accent5>
      <a:accent6>
        <a:srgbClr val="009494"/>
      </a:accent6>
      <a:hlink>
        <a:srgbClr val="0000FF"/>
      </a:hlink>
      <a:folHlink>
        <a:srgbClr val="800080"/>
      </a:folHlink>
    </a:clrScheme>
    <a:fontScheme name="arial repso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1313</Words>
  <Application>Microsoft Office PowerPoint</Application>
  <PresentationFormat>Presentación en pantalla (4:3)</PresentationFormat>
  <Paragraphs>159</Paragraphs>
  <Slides>17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Sistemas de incorporación de polvo de NFU por vía húmeda: Fabricación en Central  Francisco Lucas  </vt:lpstr>
      <vt:lpstr>Neumáticos fuera de uso (NFU): Un problema</vt:lpstr>
      <vt:lpstr>Composición de los NFU </vt:lpstr>
      <vt:lpstr>Neumáticos fuera de uso (NFU): MARCO NORMATIVO ESPAÑOL</vt:lpstr>
      <vt:lpstr>Polvo de NFU vs. MBC (España) </vt:lpstr>
      <vt:lpstr>Polvo de NFU vs. MBC (España) </vt:lpstr>
      <vt:lpstr>O.C. 21/2007 Y O.C. 21bis/2009</vt:lpstr>
      <vt:lpstr>La interacción betún-caucho NFU</vt:lpstr>
      <vt:lpstr>La interacción betún-caucho NFU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REPSOL plantilla_4_3_azul_cast</dc:title>
  <dc:creator>info@presentalia.com</dc:creator>
  <cp:lastModifiedBy>LUCAS OCHOA, FRANCISCO JOSE</cp:lastModifiedBy>
  <cp:revision>192</cp:revision>
  <dcterms:created xsi:type="dcterms:W3CDTF">2012-06-20T10:04:32Z</dcterms:created>
  <dcterms:modified xsi:type="dcterms:W3CDTF">2014-12-02T15:21:13Z</dcterms:modified>
</cp:coreProperties>
</file>