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301" r:id="rId4"/>
    <p:sldId id="288" r:id="rId5"/>
    <p:sldId id="289" r:id="rId6"/>
    <p:sldId id="290" r:id="rId7"/>
    <p:sldId id="291" r:id="rId8"/>
    <p:sldId id="292" r:id="rId9"/>
    <p:sldId id="300" r:id="rId10"/>
    <p:sldId id="302" r:id="rId11"/>
    <p:sldId id="294" r:id="rId12"/>
    <p:sldId id="303" r:id="rId13"/>
  </p:sldIdLst>
  <p:sldSz cx="9144000" cy="6858000" type="screen4x3"/>
  <p:notesSz cx="7099300" cy="102346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0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GUET CANAL Nuria" initials="UCN" lastIdx="1" clrIdx="0">
    <p:extLst>
      <p:ext uri="{19B8F6BF-5375-455C-9EA6-DF929625EA0E}">
        <p15:presenceInfo xmlns:p15="http://schemas.microsoft.com/office/powerpoint/2012/main" userId="S-1-5-21-39343037-1350922533-932725714-1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89"/>
    <a:srgbClr val="808080"/>
    <a:srgbClr val="DA0000"/>
    <a:srgbClr val="009FBB"/>
    <a:srgbClr val="9BB409"/>
    <a:srgbClr val="00B1EB"/>
    <a:srgbClr val="E5121B"/>
    <a:srgbClr val="A7EAFF"/>
    <a:srgbClr val="5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87946" autoAdjust="0"/>
  </p:normalViewPr>
  <p:slideViewPr>
    <p:cSldViewPr snapToGrid="0" snapToObjects="1">
      <p:cViewPr varScale="1">
        <p:scale>
          <a:sx n="62" d="100"/>
          <a:sy n="62" d="100"/>
        </p:scale>
        <p:origin x="1572" y="72"/>
      </p:cViewPr>
      <p:guideLst>
        <p:guide orient="horz" pos="3260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490" y="-72"/>
      </p:cViewPr>
      <p:guideLst>
        <p:guide orient="horz" pos="3224"/>
        <p:guide pos="223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5505C609-89DA-41A6-9847-6C0D4EB38D42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B6A2A7C9-EF97-4C94-8C03-00B8861D8A35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78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5A57F4A2-222B-4379-8641-9985D9F2AD2E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C97CC74E-3935-4A4B-82A5-A371CACBF750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6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Verdana" pitchFamily="34" charset="0"/>
              </a:rPr>
              <a:t>El neumático triturado no se “disuelve” en el betún y queda en suspensión </a:t>
            </a:r>
            <a:r>
              <a:rPr lang="es-ES" dirty="0" smtClean="0">
                <a:solidFill>
                  <a:srgbClr val="FF0000"/>
                </a:solidFill>
                <a:latin typeface="Verdana" pitchFamily="34" charset="0"/>
              </a:rPr>
              <a:t>=&gt;</a:t>
            </a:r>
            <a:r>
              <a:rPr lang="es-ES" dirty="0" smtClean="0">
                <a:solidFill>
                  <a:srgbClr val="0070C0"/>
                </a:solidFill>
                <a:latin typeface="Verdana" pitchFamily="34" charset="0"/>
              </a:rPr>
              <a:t> Problemas de sedimentación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CC74E-3935-4A4B-82A5-A371CACBF750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923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  <a:latin typeface="Verdana" pitchFamily="34" charset="0"/>
              </a:rPr>
              <a:t>El neumático triturado no se “disuelve” en el betún y queda en suspensión </a:t>
            </a:r>
            <a:r>
              <a:rPr lang="es-ES" dirty="0" smtClean="0">
                <a:solidFill>
                  <a:srgbClr val="FF0000"/>
                </a:solidFill>
                <a:latin typeface="Verdana" pitchFamily="34" charset="0"/>
              </a:rPr>
              <a:t>=&gt;</a:t>
            </a:r>
            <a:r>
              <a:rPr lang="es-ES" dirty="0" smtClean="0">
                <a:solidFill>
                  <a:srgbClr val="0070C0"/>
                </a:solidFill>
                <a:latin typeface="Verdana" pitchFamily="34" charset="0"/>
              </a:rPr>
              <a:t> Problemas de sedimentación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CC74E-3935-4A4B-82A5-A371CACBF750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75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22413" y="1786646"/>
            <a:ext cx="4638675" cy="118963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</a:t>
            </a:r>
            <a:r>
              <a:rPr lang="fr-FR" dirty="0" err="1" smtClean="0"/>
              <a:t>modify</a:t>
            </a:r>
            <a:r>
              <a:rPr lang="fr-FR" dirty="0" smtClean="0"/>
              <a:t> the </a:t>
            </a:r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522413" y="3120023"/>
            <a:ext cx="4638675" cy="914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</a:t>
            </a:r>
            <a:r>
              <a:rPr lang="fr-FR" dirty="0" err="1" smtClean="0"/>
              <a:t>modify</a:t>
            </a:r>
            <a:r>
              <a:rPr lang="fr-FR" dirty="0" smtClean="0"/>
              <a:t> the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_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9144000" cy="6845808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22412" y="2228390"/>
            <a:ext cx="5522128" cy="118963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</a:t>
            </a:r>
            <a:r>
              <a:rPr lang="fr-FR" dirty="0" err="1" smtClean="0"/>
              <a:t>modify</a:t>
            </a:r>
            <a:r>
              <a:rPr lang="fr-FR" dirty="0" smtClean="0"/>
              <a:t> the </a:t>
            </a:r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522412" y="3561767"/>
            <a:ext cx="5522128" cy="914400"/>
          </a:xfrm>
        </p:spPr>
        <p:txBody>
          <a:bodyPr/>
          <a:lstStyle>
            <a:lvl1pPr marL="0" indent="0" algn="r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</a:t>
            </a:r>
            <a:r>
              <a:rPr lang="fr-FR" dirty="0" err="1" smtClean="0"/>
              <a:t>modify</a:t>
            </a:r>
            <a:r>
              <a:rPr lang="fr-FR" dirty="0" smtClean="0"/>
              <a:t> the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 marL="809625" indent="-273050">
              <a:buSzPct val="55000"/>
              <a:buFont typeface="Wingdings 2" pitchFamily="18" charset="2"/>
              <a:buChar char=""/>
              <a:defRPr/>
            </a:lvl3pPr>
            <a:lvl4pPr marL="992188" indent="-173038">
              <a:buClr>
                <a:srgbClr val="004489"/>
              </a:buClr>
              <a:buSzPct val="100000"/>
              <a:buFont typeface="Wingdings 2" pitchFamily="18" charset="2"/>
              <a:buChar char=""/>
              <a:defRPr/>
            </a:lvl4pPr>
          </a:lstStyle>
          <a:p>
            <a:pPr lvl="0"/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</a:t>
            </a:r>
            <a:r>
              <a:rPr lang="fr-FR" dirty="0" err="1" smtClean="0"/>
              <a:t>modify</a:t>
            </a:r>
            <a:r>
              <a:rPr lang="fr-FR" dirty="0" smtClean="0"/>
              <a:t>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4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149468" y="6462000"/>
            <a:ext cx="6840431" cy="18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Reunión de Dirección Eurovía España- Madrid, 13-14 de noviembre 2014</a:t>
            </a:r>
            <a:endParaRPr lang="es-E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9468" y="0"/>
            <a:ext cx="6606931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5"/>
          <p:cNvSpPr>
            <a:spLocks noGrp="1"/>
          </p:cNvSpPr>
          <p:nvPr>
            <p:ph type="title" hasCustomPrompt="1"/>
          </p:nvPr>
        </p:nvSpPr>
        <p:spPr>
          <a:xfrm>
            <a:off x="618128" y="16444"/>
            <a:ext cx="6138272" cy="4002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Click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here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to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modify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the style of the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title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618128" y="558614"/>
            <a:ext cx="6138272" cy="504552"/>
          </a:xfr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</a:t>
            </a:r>
            <a:r>
              <a:rPr lang="fr-FR" dirty="0" err="1" smtClean="0"/>
              <a:t>modify</a:t>
            </a:r>
            <a:r>
              <a:rPr lang="fr-FR" dirty="0" smtClean="0"/>
              <a:t> the style of the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  <p:sp>
        <p:nvSpPr>
          <p:cNvPr id="11" name="Espace réservé du numéro de diapositive 6"/>
          <p:cNvSpPr txBox="1">
            <a:spLocks/>
          </p:cNvSpPr>
          <p:nvPr userDrawn="1"/>
        </p:nvSpPr>
        <p:spPr>
          <a:xfrm>
            <a:off x="7271252" y="6462000"/>
            <a:ext cx="1800000" cy="1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l">
              <a:defRPr sz="8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93FAF84C-E297-4E0C-AE14-002837B59C58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77000" y="1323832"/>
            <a:ext cx="8229600" cy="488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</a:t>
            </a:r>
            <a:r>
              <a:rPr lang="fr-FR" dirty="0" err="1" smtClean="0"/>
              <a:t>modify</a:t>
            </a:r>
            <a:r>
              <a:rPr lang="fr-FR" dirty="0" smtClean="0"/>
              <a:t>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5" name="Espace réservé du numéro de diapositive 6"/>
          <p:cNvSpPr txBox="1">
            <a:spLocks/>
          </p:cNvSpPr>
          <p:nvPr/>
        </p:nvSpPr>
        <p:spPr>
          <a:xfrm>
            <a:off x="7271252" y="6462000"/>
            <a:ext cx="1800000" cy="18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8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 2012 – page </a:t>
            </a:r>
            <a:fld id="{93FAF84C-E297-4E0C-AE14-002837B59C58}" type="slidenum">
              <a:rPr kumimoji="0" lang="fr-FR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r>
              <a:rPr kumimoji="0" lang="fr-FR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149469" y="6462000"/>
            <a:ext cx="6840431" cy="18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événement</a:t>
            </a:r>
            <a:endParaRPr lang="fr-FR" dirty="0"/>
          </a:p>
        </p:txBody>
      </p:sp>
      <p:sp>
        <p:nvSpPr>
          <p:cNvPr id="19" name="Espace réservé du titre 17"/>
          <p:cNvSpPr txBox="1">
            <a:spLocks/>
          </p:cNvSpPr>
          <p:nvPr/>
        </p:nvSpPr>
        <p:spPr>
          <a:xfrm>
            <a:off x="619124" y="1905"/>
            <a:ext cx="6130019" cy="42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Click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here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to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modify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the style of the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title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619200" y="558000"/>
            <a:ext cx="613800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</a:t>
            </a:r>
            <a:r>
              <a:rPr lang="fr-FR" dirty="0" err="1" smtClean="0"/>
              <a:t>modify</a:t>
            </a:r>
            <a:r>
              <a:rPr lang="fr-FR" dirty="0" smtClean="0"/>
              <a:t> the style of the </a:t>
            </a:r>
            <a:r>
              <a:rPr lang="fr-FR" dirty="0" err="1" smtClean="0"/>
              <a:t>subtitle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30" r:id="rId2"/>
    <p:sldLayoutId id="2147483716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auto" hangingPunct="1">
        <a:spcBef>
          <a:spcPts val="0"/>
        </a:spcBef>
        <a:spcAft>
          <a:spcPts val="0"/>
        </a:spcAft>
        <a:defRPr lang="fr-FR" sz="2200" kern="1200" baseline="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73050" indent="-273050" algn="l" defTabSz="457200" rtl="0" eaLnBrk="1" fontAlgn="base" hangingPunct="1">
        <a:spcBef>
          <a:spcPct val="20000"/>
        </a:spcBef>
        <a:spcAft>
          <a:spcPts val="600"/>
        </a:spcAft>
        <a:buClr>
          <a:srgbClr val="004489"/>
        </a:buClr>
        <a:buSzPct val="70000"/>
        <a:buFont typeface="Wingdings" pitchFamily="2" charset="2"/>
        <a:buChar char="n"/>
        <a:defRPr sz="2200" kern="1200">
          <a:solidFill>
            <a:srgbClr val="004489"/>
          </a:solidFill>
          <a:latin typeface="+mn-lt"/>
          <a:ea typeface="+mn-ea"/>
          <a:cs typeface="Arial" pitchFamily="34" charset="0"/>
        </a:defRPr>
      </a:lvl1pPr>
      <a:lvl2pPr marL="536575" indent="-263525" algn="l" defTabSz="457200" rtl="0" eaLnBrk="1" fontAlgn="base" hangingPunct="1">
        <a:spcBef>
          <a:spcPct val="20000"/>
        </a:spcBef>
        <a:spcAft>
          <a:spcPts val="600"/>
        </a:spcAft>
        <a:buClr>
          <a:srgbClr val="004489"/>
        </a:buClr>
        <a:buSzPct val="65000"/>
        <a:buFont typeface="Wingdings 3" pitchFamily="18" charset="2"/>
        <a:buChar char="u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09625" indent="-273050" algn="l" defTabSz="457200" rtl="0" eaLnBrk="1" fontAlgn="base" hangingPunct="1">
        <a:spcBef>
          <a:spcPct val="20000"/>
        </a:spcBef>
        <a:spcAft>
          <a:spcPts val="600"/>
        </a:spcAft>
        <a:buClr>
          <a:srgbClr val="004489"/>
        </a:buClr>
        <a:buSzPct val="55000"/>
        <a:buFont typeface="Wingdings 2" pitchFamily="18" charset="2"/>
        <a:buChar char=""/>
        <a:tabLst/>
        <a:defRPr sz="18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163638" indent="-228600" algn="l" defTabSz="457200" rtl="0" eaLnBrk="1" fontAlgn="base" hangingPunct="1">
        <a:spcBef>
          <a:spcPct val="20000"/>
        </a:spcBef>
        <a:spcAft>
          <a:spcPts val="600"/>
        </a:spcAft>
        <a:buSzPct val="70000"/>
        <a:buBlip>
          <a:blip r:embed="rId6"/>
        </a:buBlip>
        <a:defRPr sz="18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430338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25630" y="1786646"/>
            <a:ext cx="6133605" cy="118963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MEZCLAS BITUMINOSAS CON POLVO DE NEUMÁTICO. UNA SOLUCIÓN TÉCNICA Y AMBIENTAL</a:t>
            </a: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sz="2000" dirty="0" smtClean="0">
                <a:solidFill>
                  <a:schemeClr val="tx1"/>
                </a:solidFill>
                <a:latin typeface="Arial Rounded MT Bold" pitchFamily="34" charset="0"/>
              </a:rPr>
              <a:t>Madrid, 3 de diciembre </a:t>
            </a:r>
            <a:r>
              <a:rPr lang="es-ES" sz="2000" dirty="0" smtClean="0">
                <a:solidFill>
                  <a:srgbClr val="FF6600"/>
                </a:solidFill>
                <a:latin typeface="Arial Rounded MT Bold" pitchFamily="34" charset="0"/>
              </a:rPr>
              <a:t>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21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neumático. Una solución técnica y ambiental. 3 de diciembre 2014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40575" y="541331"/>
            <a:ext cx="8153010" cy="504552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Puesta en obra de MBC con betún con polvo de neumático (I)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1942" y="1136342"/>
            <a:ext cx="876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5389" y="1000447"/>
            <a:ext cx="846338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¿Qué precauciones hay que tomar?</a:t>
            </a:r>
          </a:p>
          <a:p>
            <a:pPr marL="0" lvl="0" indent="0">
              <a:buNone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1085850" lvl="1" indent="-342900" algn="just">
              <a:lnSpc>
                <a:spcPct val="120000"/>
              </a:lnSpc>
              <a:buClr>
                <a:srgbClr val="004489"/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 smtClean="0">
                <a:latin typeface="+mn-lt"/>
                <a:cs typeface="Arial" pitchFamily="34" charset="0"/>
              </a:rPr>
              <a:t>T fabricación ,extensión y compactación superiores</a:t>
            </a:r>
          </a:p>
          <a:p>
            <a:pPr marL="1085850" lvl="1" indent="-342900" algn="just">
              <a:lnSpc>
                <a:spcPct val="120000"/>
              </a:lnSpc>
              <a:buClr>
                <a:srgbClr val="004489"/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 smtClean="0">
                <a:latin typeface="+mn-lt"/>
                <a:cs typeface="Arial" pitchFamily="34" charset="0"/>
              </a:rPr>
              <a:t>Evitar </a:t>
            </a:r>
            <a:r>
              <a:rPr lang="es-ES" sz="2000" dirty="0">
                <a:latin typeface="+mn-lt"/>
                <a:cs typeface="Arial" pitchFamily="34" charset="0"/>
              </a:rPr>
              <a:t>recuperación forma del caucho</a:t>
            </a:r>
          </a:p>
          <a:p>
            <a:pPr marL="1085850" lvl="1" indent="-342900" algn="just">
              <a:lnSpc>
                <a:spcPct val="120000"/>
              </a:lnSpc>
              <a:buClr>
                <a:srgbClr val="004489"/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>
                <a:latin typeface="+mn-lt"/>
                <a:cs typeface="Arial" pitchFamily="34" charset="0"/>
              </a:rPr>
              <a:t>Compactar hasta T&lt;T establecida en fórmula de trabajo aunque se haya alcanzado ya la densidad óptima </a:t>
            </a:r>
            <a:endParaRPr lang="es-ES_tradnl" sz="2000" dirty="0">
              <a:latin typeface="+mn-lt"/>
              <a:cs typeface="Arial" pitchFamily="34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6" y="3662282"/>
            <a:ext cx="4138387" cy="235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5 Imagen" descr="IMG_0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24" y="3512862"/>
            <a:ext cx="353695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6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neumático. Una solución técnica y ambiental. 3 de diciembre 2014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40575" y="541331"/>
            <a:ext cx="8153010" cy="504552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Experiencia en obra (I)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1942" y="1136342"/>
            <a:ext cx="876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5388" y="1000447"/>
            <a:ext cx="8698813" cy="58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2880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2002 =&gt; 15000 t </a:t>
            </a:r>
            <a:r>
              <a:rPr lang="es-ES" sz="2000" dirty="0" smtClean="0">
                <a:latin typeface="+mn-lt"/>
                <a:cs typeface="Arial" pitchFamily="34" charset="0"/>
              </a:rPr>
              <a:t>=&gt; D-20</a:t>
            </a:r>
          </a:p>
          <a:p>
            <a:pPr marL="342900" indent="-2880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2004 </a:t>
            </a: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=&gt; 13000 t </a:t>
            </a:r>
            <a:r>
              <a:rPr lang="es-ES" sz="2000" dirty="0">
                <a:latin typeface="+mn-lt"/>
                <a:cs typeface="Arial" pitchFamily="34" charset="0"/>
              </a:rPr>
              <a:t>=&gt;  S-12</a:t>
            </a:r>
          </a:p>
          <a:p>
            <a:pPr marL="342900" lvl="0" indent="-2880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2005 =&gt; 3000 t </a:t>
            </a:r>
            <a:r>
              <a:rPr lang="es-ES" sz="2000" dirty="0">
                <a:latin typeface="+mn-lt"/>
                <a:cs typeface="Arial" pitchFamily="34" charset="0"/>
              </a:rPr>
              <a:t>=&gt; S-20</a:t>
            </a:r>
          </a:p>
          <a:p>
            <a:pPr marL="342900" indent="-2880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2007 =&gt; 66000 t </a:t>
            </a:r>
            <a:r>
              <a:rPr lang="es-ES" sz="2000" dirty="0">
                <a:latin typeface="+mn-lt"/>
                <a:cs typeface="Arial" pitchFamily="34" charset="0"/>
              </a:rPr>
              <a:t>=&gt; S-20 y M-10</a:t>
            </a:r>
          </a:p>
          <a:p>
            <a:pPr marL="342900" indent="-2880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2008 =&gt; 23000 t </a:t>
            </a:r>
            <a:r>
              <a:rPr lang="es-ES" sz="2000" dirty="0">
                <a:latin typeface="+mn-lt"/>
                <a:cs typeface="Arial" pitchFamily="34" charset="0"/>
              </a:rPr>
              <a:t>=&gt; AC22 </a:t>
            </a:r>
            <a:r>
              <a:rPr lang="es-ES" sz="2000" dirty="0" err="1">
                <a:latin typeface="+mn-lt"/>
                <a:cs typeface="Arial" pitchFamily="34" charset="0"/>
              </a:rPr>
              <a:t>Bin</a:t>
            </a:r>
            <a:r>
              <a:rPr lang="es-ES" sz="2000" dirty="0">
                <a:latin typeface="+mn-lt"/>
                <a:cs typeface="Arial" pitchFamily="34" charset="0"/>
              </a:rPr>
              <a:t> S y BBTM </a:t>
            </a:r>
            <a:r>
              <a:rPr lang="es-ES" sz="2000" dirty="0" smtClean="0">
                <a:latin typeface="+mn-lt"/>
                <a:cs typeface="Arial" pitchFamily="34" charset="0"/>
              </a:rPr>
              <a:t>11A</a:t>
            </a:r>
            <a:endParaRPr lang="es-ES" sz="2000" dirty="0">
              <a:latin typeface="+mn-lt"/>
              <a:cs typeface="Arial" pitchFamily="34" charset="0"/>
            </a:endParaRPr>
          </a:p>
          <a:p>
            <a:pPr marL="342900" indent="-2880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2009 =&gt; 201500 t </a:t>
            </a:r>
            <a:r>
              <a:rPr lang="es-ES" sz="2000" dirty="0">
                <a:latin typeface="+mn-lt"/>
                <a:cs typeface="Arial" pitchFamily="34" charset="0"/>
              </a:rPr>
              <a:t>=&gt; AC22 Base G, AC 16 Surf S, BBTM 11-A, BBTM 11-B, tipos AC22 </a:t>
            </a:r>
            <a:r>
              <a:rPr lang="es-ES" sz="2000" dirty="0" err="1">
                <a:latin typeface="+mn-lt"/>
                <a:cs typeface="Arial" pitchFamily="34" charset="0"/>
              </a:rPr>
              <a:t>Bin</a:t>
            </a:r>
            <a:r>
              <a:rPr lang="es-ES" sz="2000" dirty="0">
                <a:latin typeface="+mn-lt"/>
                <a:cs typeface="Arial" pitchFamily="34" charset="0"/>
              </a:rPr>
              <a:t> D </a:t>
            </a:r>
          </a:p>
          <a:p>
            <a:pPr marL="342900" indent="-2880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2010 =&gt; 91000 t </a:t>
            </a:r>
            <a:r>
              <a:rPr lang="es-ES" sz="2000" dirty="0">
                <a:latin typeface="+mn-lt"/>
                <a:cs typeface="Arial" pitchFamily="34" charset="0"/>
              </a:rPr>
              <a:t>=&gt; AC 16 Surf S, BBTM 11-A, BBTM 11-B</a:t>
            </a:r>
          </a:p>
          <a:p>
            <a:pPr marL="342900" indent="-2880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2011=&gt; 24000 t </a:t>
            </a:r>
            <a:r>
              <a:rPr lang="es-ES" sz="2000" dirty="0">
                <a:latin typeface="+mn-lt"/>
                <a:cs typeface="Arial" pitchFamily="34" charset="0"/>
              </a:rPr>
              <a:t>=&gt; AC22 </a:t>
            </a:r>
            <a:r>
              <a:rPr lang="es-ES" sz="2000" dirty="0" err="1">
                <a:latin typeface="+mn-lt"/>
                <a:cs typeface="Arial" pitchFamily="34" charset="0"/>
              </a:rPr>
              <a:t>Bin</a:t>
            </a:r>
            <a:endParaRPr lang="es-ES" sz="2000" dirty="0">
              <a:latin typeface="+mn-lt"/>
              <a:cs typeface="Arial" pitchFamily="34" charset="0"/>
            </a:endParaRPr>
          </a:p>
          <a:p>
            <a:pPr marL="342900" lvl="0" indent="-2880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2.012-2.014 =&gt; 8000 t </a:t>
            </a:r>
            <a:r>
              <a:rPr lang="es-ES" sz="2000" dirty="0">
                <a:latin typeface="+mn-lt"/>
                <a:cs typeface="Arial" pitchFamily="34" charset="0"/>
              </a:rPr>
              <a:t>=&gt; AC 16 Surf S, BBTM 11-A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ES" sz="2200" dirty="0">
              <a:solidFill>
                <a:srgbClr val="004489"/>
              </a:solidFill>
              <a:cs typeface="Arial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34794" y="1456959"/>
            <a:ext cx="3616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440.500 t de mezcla producida</a:t>
            </a:r>
            <a:endParaRPr lang="es-ES" sz="320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9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neumático. Una solución técnica y ambiental. 3 de diciembre 2014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40575" y="541331"/>
            <a:ext cx="8153010" cy="504552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Conclusiones (I)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1942" y="1136342"/>
            <a:ext cx="876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5388" y="1000447"/>
            <a:ext cx="8698813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2880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Los betunes con caucho son una opción viable</a:t>
            </a:r>
            <a:endParaRPr lang="es-ES" sz="2000" dirty="0" smtClean="0">
              <a:latin typeface="+mn-lt"/>
              <a:cs typeface="Arial" pitchFamily="34" charset="0"/>
            </a:endParaRPr>
          </a:p>
          <a:p>
            <a:pPr marL="342900" indent="-2880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El caucho mejora las propiedades de los betunes de partida</a:t>
            </a:r>
            <a:endParaRPr lang="es-ES" sz="2000" dirty="0">
              <a:latin typeface="+mn-lt"/>
              <a:cs typeface="Arial" pitchFamily="34" charset="0"/>
            </a:endParaRPr>
          </a:p>
          <a:p>
            <a:pPr marL="342900" lvl="0" indent="-2880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Para el buen comportamiento de las mezclas con caucho de NFU hay que seguir unas recomendaciones</a:t>
            </a:r>
            <a:endParaRPr lang="es-ES" sz="2000" dirty="0">
              <a:latin typeface="+mn-lt"/>
              <a:cs typeface="Arial" pitchFamily="34" charset="0"/>
            </a:endParaRPr>
          </a:p>
          <a:p>
            <a:pPr marL="114075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En Fabricación</a:t>
            </a:r>
          </a:p>
          <a:p>
            <a:pPr marL="114075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En transporte</a:t>
            </a:r>
          </a:p>
          <a:p>
            <a:pPr marL="114075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En almacenamiento</a:t>
            </a:r>
          </a:p>
          <a:p>
            <a:pPr marL="114075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En puesta en obra</a:t>
            </a:r>
            <a:endParaRPr lang="es-ES" sz="20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" y="2228390"/>
            <a:ext cx="6317672" cy="1189630"/>
          </a:xfrm>
        </p:spPr>
        <p:txBody>
          <a:bodyPr>
            <a:normAutofit/>
          </a:bodyPr>
          <a:lstStyle/>
          <a:p>
            <a:r>
              <a:rPr lang="es-ES" dirty="0" smtClean="0"/>
              <a:t>Mezclas bituminosas con polvo de neumático. Una solución técnica y ambiental</a:t>
            </a:r>
            <a:endParaRPr lang="es-E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neumático. Una solución técnica y ambiental. 3 de diciembre 2014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40575" y="541331"/>
            <a:ext cx="8153010" cy="504552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Fabricación del ligante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1942" y="1136342"/>
            <a:ext cx="876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4858" y="1120617"/>
            <a:ext cx="8404443" cy="679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Respetar las temperaturas mínimas de fabricación </a:t>
            </a: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180 °C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s-ES" sz="1800" dirty="0" smtClean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Recomendable </a:t>
            </a: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comenzar la fabricación con el betún a </a:t>
            </a: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190 </a:t>
            </a:r>
            <a:r>
              <a:rPr lang="es-ES" sz="2200" dirty="0">
                <a:solidFill>
                  <a:srgbClr val="004489"/>
                </a:solidFill>
                <a:cs typeface="Arial" pitchFamily="34" charset="0"/>
              </a:rPr>
              <a:t>° </a:t>
            </a: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C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La incorporación </a:t>
            </a:r>
            <a:r>
              <a:rPr lang="es-ES" sz="2000" dirty="0">
                <a:latin typeface="+mn-lt"/>
                <a:cs typeface="Arial" pitchFamily="34" charset="0"/>
              </a:rPr>
              <a:t>del polvo de neumático provoca la disminución de la temperatura final del </a:t>
            </a:r>
            <a:r>
              <a:rPr lang="es-ES" sz="2000" dirty="0" smtClean="0">
                <a:latin typeface="+mn-lt"/>
                <a:cs typeface="Arial" pitchFamily="34" charset="0"/>
              </a:rPr>
              <a:t>producto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</a:pPr>
            <a:endParaRPr lang="es-ES" sz="1800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Se recomienda el siguiente sistema de agitación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</a:pPr>
            <a:r>
              <a:rPr lang="es-ES" sz="2000" dirty="0">
                <a:latin typeface="+mn-lt"/>
                <a:cs typeface="Arial" pitchFamily="34" charset="0"/>
              </a:rPr>
              <a:t>A</a:t>
            </a:r>
            <a:r>
              <a:rPr lang="es-ES" sz="2000" dirty="0" smtClean="0">
                <a:latin typeface="+mn-lt"/>
                <a:cs typeface="Arial" pitchFamily="34" charset="0"/>
              </a:rPr>
              <a:t>gitador </a:t>
            </a:r>
            <a:r>
              <a:rPr lang="es-ES" sz="2000" dirty="0">
                <a:latin typeface="+mn-lt"/>
                <a:cs typeface="Arial" pitchFamily="34" charset="0"/>
              </a:rPr>
              <a:t>vertical para </a:t>
            </a:r>
            <a:r>
              <a:rPr lang="es-ES" sz="2000" dirty="0" smtClean="0">
                <a:latin typeface="+mn-lt"/>
                <a:cs typeface="Arial" pitchFamily="34" charset="0"/>
              </a:rPr>
              <a:t>homogeneización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Agitador </a:t>
            </a:r>
            <a:r>
              <a:rPr lang="es-ES" sz="2000" dirty="0">
                <a:latin typeface="+mn-lt"/>
                <a:cs typeface="Arial" pitchFamily="34" charset="0"/>
              </a:rPr>
              <a:t>lateral para dispersión y cizallamiento del polvo de </a:t>
            </a:r>
            <a:r>
              <a:rPr lang="es-ES" sz="2000" dirty="0" smtClean="0">
                <a:latin typeface="+mn-lt"/>
                <a:cs typeface="Arial" pitchFamily="34" charset="0"/>
              </a:rPr>
              <a:t>neumático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</a:pPr>
            <a:endParaRPr lang="es-ES" sz="1800" dirty="0" smtClean="0">
              <a:latin typeface="+mn-lt"/>
              <a:cs typeface="Arial" pitchFamily="34" charset="0"/>
            </a:endParaRPr>
          </a:p>
          <a:p>
            <a:pPr marL="342900" lvl="0" indent="-342900" algn="just">
              <a:buClr>
                <a:srgbClr val="004489"/>
              </a:buClr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Cumplir los tiempos mínimos de agitación </a:t>
            </a: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establecidos</a:t>
            </a:r>
          </a:p>
          <a:p>
            <a:pPr marL="1085850" lvl="1" indent="-342900" algn="just"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 Normalmente superiores </a:t>
            </a:r>
            <a:r>
              <a:rPr lang="es-ES" sz="2000" dirty="0">
                <a:latin typeface="+mn-lt"/>
                <a:cs typeface="Arial" pitchFamily="34" charset="0"/>
              </a:rPr>
              <a:t>a cuando se fabrican betunes modificados con </a:t>
            </a:r>
            <a:r>
              <a:rPr lang="es-ES" sz="2000" dirty="0" smtClean="0">
                <a:latin typeface="+mn-lt"/>
                <a:cs typeface="Arial" pitchFamily="34" charset="0"/>
              </a:rPr>
              <a:t>SBS</a:t>
            </a:r>
            <a:endParaRPr lang="es-ES" sz="2000" dirty="0">
              <a:latin typeface="+mn-lt"/>
              <a:cs typeface="Arial" pitchFamily="34" charset="0"/>
            </a:endParaRPr>
          </a:p>
          <a:p>
            <a:pPr marL="342900" lvl="0" indent="-342900" algn="just">
              <a:buClr>
                <a:srgbClr val="004489"/>
              </a:buClr>
              <a:buFont typeface="Courier New" panose="02070309020205020404" pitchFamily="49" charset="0"/>
              <a:buChar char="o"/>
            </a:pPr>
            <a:endParaRPr lang="es-ES" sz="18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buClr>
                <a:srgbClr val="004489"/>
              </a:buClr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Controlar los tiempos de digestión y maduración del ligante </a:t>
            </a: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modificado</a:t>
            </a: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§"/>
            </a:pPr>
            <a:endParaRPr lang="es-ES" sz="2000" dirty="0">
              <a:latin typeface="+mn-lt"/>
              <a:cs typeface="Arial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lvl="1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70000"/>
            </a:pPr>
            <a:endParaRPr lang="es-ES" altLang="es-ES" sz="2200" dirty="0" smtClean="0">
              <a:solidFill>
                <a:srgbClr val="004489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neumático. Una solución técnica y ambiental. 3 de diciembre 2014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40575" y="541331"/>
            <a:ext cx="8153010" cy="504552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Transporte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1942" y="1136342"/>
            <a:ext cx="876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4858" y="1120617"/>
            <a:ext cx="8404443" cy="236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Emplear </a:t>
            </a: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cisternas en perfectas condiciones de uso, aisladas térmicamente, calorífugas, y si fuera posible con dispositivo de calentamiento. Dotadas a su vez preferentemente, con sistemas para la toma de </a:t>
            </a: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muestras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lvl="1" indent="0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70000"/>
            </a:pPr>
            <a:endParaRPr lang="es-ES" altLang="es-ES" sz="2200" dirty="0" smtClean="0">
              <a:solidFill>
                <a:srgbClr val="004489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52" y="2461621"/>
            <a:ext cx="2476500" cy="184785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4858" y="2434182"/>
            <a:ext cx="5565593" cy="337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No </a:t>
            </a: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proceder a la carga de cisternas cuando el producto se encuentre a temperatura inferior a </a:t>
            </a: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180 °C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No </a:t>
            </a: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emplear la cisterna de transporte para almacenamiento del producto en la planta de </a:t>
            </a: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MBC</a:t>
            </a: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1085850" lvl="1" indent="-342900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70000"/>
              <a:buFont typeface="Wingdings" panose="05000000000000000000" pitchFamily="2" charset="2"/>
              <a:buChar char="q"/>
            </a:pPr>
            <a:endParaRPr lang="es-ES" altLang="es-ES" sz="2200" dirty="0" smtClean="0">
              <a:solidFill>
                <a:srgbClr val="004489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9" name="Picture 4" descr="http://ocw.um.es/cc.-de-la-salud/higiene-inspeccion-y-control-alimentario/practicas-1/cisterna-lec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54" y="5027198"/>
            <a:ext cx="3035131" cy="11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neumático. Una solución técnica y ambiental. 3 de diciembre 2014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40575" y="541331"/>
            <a:ext cx="8153010" cy="504552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Almacenamiento en planta de MBC (I)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1942" y="1136342"/>
            <a:ext cx="876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2374" y="3215393"/>
            <a:ext cx="8463382" cy="29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Comprobar </a:t>
            </a: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el estado de los </a:t>
            </a: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depósitos </a:t>
            </a:r>
          </a:p>
          <a:p>
            <a:pPr marL="1085850" lvl="1" indent="-342900" algn="just"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Evitar </a:t>
            </a:r>
            <a:r>
              <a:rPr lang="es-ES" sz="2000" dirty="0">
                <a:latin typeface="+mn-lt"/>
                <a:cs typeface="Arial" pitchFamily="34" charset="0"/>
              </a:rPr>
              <a:t>contaminación con otros productos previamente almacenados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Respetar las condiciones de manipulación y </a:t>
            </a: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carga/descarga</a:t>
            </a:r>
          </a:p>
          <a:p>
            <a:pPr marL="1085850" lvl="1" indent="-342900" algn="just"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+mn-lt"/>
                <a:cs typeface="Arial" pitchFamily="34" charset="0"/>
              </a:rPr>
              <a:t>Es un </a:t>
            </a:r>
            <a:r>
              <a:rPr lang="es-ES" sz="2000" dirty="0" smtClean="0">
                <a:latin typeface="+mn-lt"/>
                <a:cs typeface="Arial" pitchFamily="34" charset="0"/>
              </a:rPr>
              <a:t>producto que se manipula a </a:t>
            </a:r>
            <a:r>
              <a:rPr lang="es-ES" sz="2000" dirty="0">
                <a:latin typeface="+mn-lt"/>
                <a:cs typeface="Arial" pitchFamily="34" charset="0"/>
              </a:rPr>
              <a:t>temperatura elevada</a:t>
            </a:r>
          </a:p>
          <a:p>
            <a:pPr algn="just"/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1085850" lvl="1" indent="-342900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4489"/>
              </a:buClr>
              <a:buSzPct val="70000"/>
              <a:buFont typeface="Wingdings" panose="05000000000000000000" pitchFamily="2" charset="2"/>
              <a:buChar char="q"/>
            </a:pPr>
            <a:endParaRPr lang="es-ES" altLang="es-ES" sz="2200" dirty="0" smtClean="0">
              <a:solidFill>
                <a:srgbClr val="004489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78" y="1052585"/>
            <a:ext cx="3181110" cy="2301485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2374" y="821327"/>
            <a:ext cx="534257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Verificar la capacidad de almacenamiento en planta de MBC </a:t>
            </a:r>
            <a:endParaRPr lang="es-ES" sz="2200" dirty="0" smtClean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1085850" lvl="1" indent="-342900" algn="just"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+mn-lt"/>
                <a:cs typeface="Arial" pitchFamily="34" charset="0"/>
              </a:rPr>
              <a:t>Planificar conjuntamente el suministro con la planta suministradora</a:t>
            </a:r>
          </a:p>
          <a:p>
            <a:pPr algn="just"/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00.i.aliimg.com/img/pb/143/096/416/416096143_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47" y="2675175"/>
            <a:ext cx="1724740" cy="13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neumático. Una solución técnica y ambiental. 3 de diciembre 2014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40575" y="541331"/>
            <a:ext cx="8153010" cy="504552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Almacenamiento en planta de MBC (II)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1942" y="1136342"/>
            <a:ext cx="876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5389" y="814900"/>
            <a:ext cx="8463382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Instalar un filtro previo a la </a:t>
            </a: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descarga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s-ES" sz="2200" dirty="0" smtClean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1085850" lvl="1" indent="-342900" algn="just"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Minimiza </a:t>
            </a:r>
            <a:r>
              <a:rPr lang="es-ES" sz="2000" dirty="0">
                <a:latin typeface="+mn-lt"/>
                <a:cs typeface="Arial" pitchFamily="34" charset="0"/>
              </a:rPr>
              <a:t>la entrada de residuos al depósito de </a:t>
            </a:r>
            <a:r>
              <a:rPr lang="es-ES" sz="2000" dirty="0" smtClean="0">
                <a:latin typeface="+mn-lt"/>
                <a:cs typeface="Arial" pitchFamily="34" charset="0"/>
              </a:rPr>
              <a:t>almacenamiento</a:t>
            </a:r>
          </a:p>
          <a:p>
            <a:pPr marL="1085850" lvl="1" indent="-342900" algn="just"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+mn-lt"/>
                <a:cs typeface="Arial" pitchFamily="34" charset="0"/>
              </a:rPr>
              <a:t>M</a:t>
            </a:r>
            <a:r>
              <a:rPr lang="es-ES" sz="2000" dirty="0" smtClean="0">
                <a:latin typeface="+mn-lt"/>
                <a:cs typeface="Arial" pitchFamily="34" charset="0"/>
              </a:rPr>
              <a:t>alla de luz de 4-5 </a:t>
            </a:r>
            <a:r>
              <a:rPr lang="es-ES" sz="2000" dirty="0">
                <a:latin typeface="+mn-lt"/>
                <a:cs typeface="Arial" pitchFamily="34" charset="0"/>
              </a:rPr>
              <a:t>mm </a:t>
            </a:r>
            <a:endParaRPr lang="es-ES" sz="2000" dirty="0" smtClean="0">
              <a:latin typeface="+mn-lt"/>
              <a:cs typeface="Arial" pitchFamily="34" charset="0"/>
            </a:endParaRPr>
          </a:p>
          <a:p>
            <a:pPr marL="1085850" lvl="1" indent="-342900" algn="just"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Limpieza al </a:t>
            </a:r>
            <a:r>
              <a:rPr lang="es-ES" sz="2000" dirty="0">
                <a:latin typeface="+mn-lt"/>
                <a:cs typeface="Arial" pitchFamily="34" charset="0"/>
              </a:rPr>
              <a:t>comienzo o al final de la jornada de </a:t>
            </a:r>
            <a:r>
              <a:rPr lang="es-ES" sz="2000" dirty="0" smtClean="0">
                <a:latin typeface="+mn-lt"/>
                <a:cs typeface="Arial" pitchFamily="34" charset="0"/>
              </a:rPr>
              <a:t>trabajo</a:t>
            </a:r>
            <a:endParaRPr lang="es-ES" sz="2000" dirty="0">
              <a:latin typeface="+mn-lt"/>
              <a:cs typeface="Arial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s-ES" sz="2200" dirty="0" smtClean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lvl="0" algn="just"/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Respetar las temperaturas recomendadas para el almacenamiento de este tipo de productos, que no deben ser inferiores a </a:t>
            </a: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160 °C</a:t>
            </a: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1" indent="-342900" algn="just">
              <a:lnSpc>
                <a:spcPct val="150000"/>
              </a:lnSpc>
              <a:buClr>
                <a:srgbClr val="004489"/>
              </a:buClr>
              <a:buSzPct val="70000"/>
              <a:buFont typeface="Courier New" panose="02070309020205020404" pitchFamily="49" charset="0"/>
              <a:buChar char="o"/>
            </a:pPr>
            <a:endParaRPr lang="es-ES" alt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3" name="Picture 4" descr="https://encrypted-tbn1.gstatic.com/images?q=tbn:ANd9GcT769odCcKTxX1iEAE1g16heuVBoAKY4jNE8nywFyXkZUe0n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71" y="4889678"/>
            <a:ext cx="1598009" cy="1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neumático. Una solución técnica y ambiental. 3 de diciembre 2014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40575" y="541331"/>
            <a:ext cx="8153010" cy="504552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Almacenamiento en planta de MBC (III)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1942" y="1136342"/>
            <a:ext cx="876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5389" y="814900"/>
            <a:ext cx="8463382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Almacenar el menor tiempo posible en planta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s-ES" sz="2200" dirty="0" smtClean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1085850" lvl="1" indent="-342900" algn="just"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Planificación</a:t>
            </a:r>
          </a:p>
          <a:p>
            <a:pPr marL="1085850" lvl="1" indent="-342900" algn="just"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Consumir en un plazo de 48 h</a:t>
            </a:r>
          </a:p>
          <a:p>
            <a:pPr marL="0" lvl="0" indent="0">
              <a:buNone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Recircular </a:t>
            </a: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y agitar si es posible el producto almacenado en la planta de MBC, sobre todo para periodos de almacenamiento superiores a 24 </a:t>
            </a: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horas</a:t>
            </a: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Respetar la temperatura mínima de fabricación de mezcla (No </a:t>
            </a:r>
            <a:r>
              <a:rPr lang="es-ES" sz="2200" dirty="0">
                <a:solidFill>
                  <a:srgbClr val="004489"/>
                </a:solidFill>
                <a:latin typeface="+mn-lt"/>
                <a:cs typeface="Arial" pitchFamily="34" charset="0"/>
              </a:rPr>
              <a:t>bajar </a:t>
            </a: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de 165 °C)</a:t>
            </a: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neumático. Una solución técnica y ambiental. 3 de diciembre 2014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40575" y="541331"/>
            <a:ext cx="8153010" cy="504552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Almacenamiento en planta de MBC (IV)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1942" y="1136342"/>
            <a:ext cx="876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5389" y="814900"/>
            <a:ext cx="8463382" cy="409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¿Qué puede ocurrir si no se siguen las recomendaciones?</a:t>
            </a:r>
          </a:p>
          <a:p>
            <a:pPr marL="0" lvl="0" indent="0">
              <a:buNone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1085850" lvl="1" indent="-342900" algn="just">
              <a:lnSpc>
                <a:spcPct val="120000"/>
              </a:lnSpc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_tradnl" altLang="es-ES" sz="2000" dirty="0">
                <a:latin typeface="+mn-lt"/>
                <a:cs typeface="Arial" pitchFamily="34" charset="0"/>
              </a:rPr>
              <a:t>El caucho sedimenta depositándose en la parte inferior del depósito así como en los intercambiadores de calor del mismo</a:t>
            </a:r>
          </a:p>
          <a:p>
            <a:pPr marL="1085850" lvl="1" indent="-342900" algn="just">
              <a:lnSpc>
                <a:spcPct val="120000"/>
              </a:lnSpc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_tradnl" altLang="es-ES" sz="2000" dirty="0" smtClean="0">
                <a:latin typeface="+mn-lt"/>
                <a:cs typeface="Arial" pitchFamily="34" charset="0"/>
              </a:rPr>
              <a:t>Enfriamiento </a:t>
            </a:r>
            <a:r>
              <a:rPr lang="es-ES_tradnl" altLang="es-ES" sz="2000" dirty="0">
                <a:latin typeface="+mn-lt"/>
                <a:cs typeface="Arial" pitchFamily="34" charset="0"/>
              </a:rPr>
              <a:t>del betún caucho </a:t>
            </a:r>
            <a:endParaRPr lang="es-ES_tradnl" altLang="es-ES" sz="2000" dirty="0" smtClean="0">
              <a:latin typeface="+mn-lt"/>
              <a:cs typeface="Arial" pitchFamily="34" charset="0"/>
            </a:endParaRPr>
          </a:p>
          <a:p>
            <a:pPr marL="1085850" lvl="1" indent="-342900" algn="just">
              <a:lnSpc>
                <a:spcPct val="120000"/>
              </a:lnSpc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_tradnl" altLang="es-ES" sz="2000" dirty="0">
                <a:latin typeface="+mn-lt"/>
                <a:cs typeface="Arial" pitchFamily="34" charset="0"/>
              </a:rPr>
              <a:t>El caucho no es soluble en disolventes</a:t>
            </a:r>
            <a:r>
              <a:rPr lang="es-ES_tradnl" altLang="es-ES" sz="2000" dirty="0">
                <a:solidFill>
                  <a:srgbClr val="004489"/>
                </a:solidFill>
                <a:latin typeface="+mn-lt"/>
                <a:cs typeface="Arial" pitchFamily="34" charset="0"/>
              </a:rPr>
              <a:t> =&gt; </a:t>
            </a:r>
            <a:r>
              <a:rPr lang="es-ES_tradnl" altLang="es-ES" sz="2000" dirty="0">
                <a:latin typeface="+mn-lt"/>
                <a:cs typeface="Arial" pitchFamily="34" charset="0"/>
              </a:rPr>
              <a:t>Eliminación manual</a:t>
            </a:r>
          </a:p>
          <a:p>
            <a:pPr marL="1085850" lvl="1" indent="-342900" algn="just">
              <a:lnSpc>
                <a:spcPct val="120000"/>
              </a:lnSpc>
              <a:buClr>
                <a:srgbClr val="004489"/>
              </a:buClr>
              <a:buFont typeface="Wingdings" panose="05000000000000000000" pitchFamily="2" charset="2"/>
              <a:buChar char="§"/>
            </a:pPr>
            <a:endParaRPr lang="es-ES_tradnl" altLang="es-ES" sz="2000" dirty="0">
              <a:latin typeface="+mn-lt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004489"/>
              </a:buClr>
              <a:buFont typeface="Courier New" panose="02070309020205020404" pitchFamily="49" charset="0"/>
              <a:buChar char="o"/>
            </a:pPr>
            <a:r>
              <a:rPr lang="es-ES_tradnl" altLang="es-ES" sz="2200" dirty="0" smtClean="0">
                <a:solidFill>
                  <a:srgbClr val="004489"/>
                </a:solidFill>
                <a:latin typeface="+mn-lt"/>
                <a:cs typeface="Arial" pitchFamily="34" charset="0"/>
              </a:rPr>
              <a:t> ¿Posibles soluciones?</a:t>
            </a:r>
            <a:endParaRPr lang="es-ES_tradnl" alt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1085850" lvl="1" indent="-342900" algn="just">
              <a:lnSpc>
                <a:spcPct val="120000"/>
              </a:lnSpc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_tradnl" altLang="es-ES" sz="2000" dirty="0">
                <a:latin typeface="+mn-lt"/>
                <a:cs typeface="Arial" pitchFamily="34" charset="0"/>
              </a:rPr>
              <a:t> Introducir en el depósito un ligante convencional con recirculación para que arrastre el caucho depositado </a:t>
            </a:r>
          </a:p>
        </p:txBody>
      </p:sp>
    </p:spTree>
    <p:extLst>
      <p:ext uri="{BB962C8B-B14F-4D97-AF65-F5344CB8AC3E}">
        <p14:creationId xmlns:p14="http://schemas.microsoft.com/office/powerpoint/2010/main" val="12472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neumático. Una solución técnica y ambiental. 3 de diciembre 2014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Mezclas bituminosas con polvo de neumático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440575" y="541331"/>
            <a:ext cx="8153010" cy="504552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Fabricación de la mezcla en planta de MBC (I)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1942" y="1136342"/>
            <a:ext cx="876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5389" y="814900"/>
            <a:ext cx="8463382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rgbClr val="004489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El caucho de NFU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Aumenta viscosidad del betún</a:t>
            </a:r>
          </a:p>
          <a:p>
            <a:pPr marL="1085850" lvl="1" indent="-342900" algn="just"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Mezclas con película betún más gruesa sin escurrimiento sin exudaciones</a:t>
            </a:r>
          </a:p>
          <a:p>
            <a:pPr marL="1085850" lvl="1" indent="-342900" algn="just">
              <a:buClr>
                <a:srgbClr val="004489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+mn-lt"/>
                <a:cs typeface="Arial" pitchFamily="34" charset="0"/>
              </a:rPr>
              <a:t>A</a:t>
            </a:r>
            <a:r>
              <a:rPr lang="es-ES" sz="2000" dirty="0" smtClean="0">
                <a:latin typeface="+mn-lt"/>
                <a:cs typeface="Arial" pitchFamily="34" charset="0"/>
              </a:rPr>
              <a:t>umenta elasticidad y resiliencia a altas T</a:t>
            </a:r>
          </a:p>
          <a:p>
            <a:pPr lvl="1" indent="0" algn="just">
              <a:buClr>
                <a:srgbClr val="004489"/>
              </a:buClr>
            </a:pPr>
            <a:endParaRPr lang="es-ES" sz="2000" dirty="0" smtClean="0">
              <a:latin typeface="+mn-lt"/>
              <a:cs typeface="Arial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Las mezclas con NFU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Mejor resistencia a la fisuración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Mejores comportamientos a deformaciones plásticas y fática que una mezcla con betún convencional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</a:pPr>
            <a:endParaRPr lang="es-ES" sz="2000" dirty="0" smtClean="0">
              <a:latin typeface="+mn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Cuidado </a:t>
            </a:r>
            <a:r>
              <a:rPr lang="es-ES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con granulometrías cerradas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  <a:cs typeface="Arial" pitchFamily="34" charset="0"/>
              </a:rPr>
              <a:t>Si </a:t>
            </a:r>
            <a:r>
              <a:rPr lang="es-ES" sz="2000" dirty="0">
                <a:latin typeface="+mn-lt"/>
                <a:cs typeface="Arial" pitchFamily="34" charset="0"/>
              </a:rPr>
              <a:t>el contenido de huecos es bajo =&gt; Recuperación elástica partículas </a:t>
            </a:r>
            <a:r>
              <a:rPr lang="es-ES" sz="2000" dirty="0" smtClean="0">
                <a:latin typeface="+mn-lt"/>
                <a:cs typeface="Arial" pitchFamily="34" charset="0"/>
              </a:rPr>
              <a:t>caucho</a:t>
            </a:r>
          </a:p>
          <a:p>
            <a:pPr marL="1085850" lvl="1" indent="-342900" algn="just">
              <a:buFont typeface="Wingdings" panose="05000000000000000000" pitchFamily="2" charset="2"/>
              <a:buChar char="§"/>
            </a:pPr>
            <a:endParaRPr lang="es-ES" sz="2000" dirty="0">
              <a:latin typeface="+mn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En </a:t>
            </a:r>
            <a:r>
              <a:rPr lang="es-ES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alguna ocasiones aumentar tiempos amasado 3-4 s</a:t>
            </a:r>
          </a:p>
          <a:p>
            <a:pPr marL="0" lvl="0" indent="0">
              <a:buNone/>
            </a:pPr>
            <a:endParaRPr lang="es-ES" sz="22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Eurovia_201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Modele_Eurovia_2012</Template>
  <TotalTime>1087</TotalTime>
  <Words>996</Words>
  <Application>Microsoft Office PowerPoint</Application>
  <PresentationFormat>Presentación en pantalla (4:3)</PresentationFormat>
  <Paragraphs>134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4" baseType="lpstr">
      <vt:lpstr>Aharoni</vt:lpstr>
      <vt:lpstr>Arial</vt:lpstr>
      <vt:lpstr>Arial Black</vt:lpstr>
      <vt:lpstr>Arial Rounded MT Bold</vt:lpstr>
      <vt:lpstr>Calibri</vt:lpstr>
      <vt:lpstr>Courier New</vt:lpstr>
      <vt:lpstr>Times New Roman</vt:lpstr>
      <vt:lpstr>Verdana</vt:lpstr>
      <vt:lpstr>Wingdings</vt:lpstr>
      <vt:lpstr>Wingdings 2</vt:lpstr>
      <vt:lpstr>Wingdings 3</vt:lpstr>
      <vt:lpstr>Modele_Eurovia_2012</vt:lpstr>
      <vt:lpstr>Presentación de PowerPoint</vt:lpstr>
      <vt:lpstr>Presentación de PowerPoint</vt:lpstr>
      <vt:lpstr>Mezclas bituminosas con polvo de neumático</vt:lpstr>
      <vt:lpstr>Mezclas bituminosas con polvo de neumático</vt:lpstr>
      <vt:lpstr>Mezclas bituminosas con polvo de neumático</vt:lpstr>
      <vt:lpstr>Mezclas bituminosas con polvo de neumático</vt:lpstr>
      <vt:lpstr>Mezclas bituminosas con polvo de neumático</vt:lpstr>
      <vt:lpstr>Mezclas bituminosas con polvo de neumático</vt:lpstr>
      <vt:lpstr>Mezclas bituminosas con polvo de neumático</vt:lpstr>
      <vt:lpstr>Mezclas bituminosas con polvo de neumático</vt:lpstr>
      <vt:lpstr>Mezclas bituminosas con polvo de neumático</vt:lpstr>
      <vt:lpstr>Mezclas bituminosas con polvo de neumático</vt:lpstr>
    </vt:vector>
  </TitlesOfParts>
  <Company>EUROVIA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NOE Sylvie</dc:creator>
  <cp:lastModifiedBy>jbermejo</cp:lastModifiedBy>
  <cp:revision>117</cp:revision>
  <cp:lastPrinted>2014-12-01T11:03:00Z</cp:lastPrinted>
  <dcterms:created xsi:type="dcterms:W3CDTF">2012-03-14T09:10:22Z</dcterms:created>
  <dcterms:modified xsi:type="dcterms:W3CDTF">2014-12-02T19:03:28Z</dcterms:modified>
</cp:coreProperties>
</file>